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92" r:id="rId5"/>
    <p:sldId id="275" r:id="rId6"/>
    <p:sldId id="298" r:id="rId7"/>
    <p:sldId id="299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6" r:id="rId18"/>
    <p:sldId id="315" r:id="rId19"/>
    <p:sldId id="317" r:id="rId20"/>
    <p:sldId id="276" r:id="rId21"/>
    <p:sldId id="320" r:id="rId22"/>
    <p:sldId id="318" r:id="rId23"/>
    <p:sldId id="319" r:id="rId24"/>
    <p:sldId id="321" r:id="rId25"/>
    <p:sldId id="322" r:id="rId26"/>
    <p:sldId id="314" r:id="rId27"/>
    <p:sldId id="324" r:id="rId28"/>
    <p:sldId id="325" r:id="rId29"/>
    <p:sldId id="326" r:id="rId30"/>
    <p:sldId id="327" r:id="rId31"/>
    <p:sldId id="328" r:id="rId32"/>
    <p:sldId id="323" r:id="rId33"/>
    <p:sldId id="330" r:id="rId34"/>
    <p:sldId id="331" r:id="rId35"/>
    <p:sldId id="332" r:id="rId36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3903"/>
    <a:srgbClr val="CBDDD0"/>
    <a:srgbClr val="EEC9CB"/>
    <a:srgbClr val="FFF2CD"/>
    <a:srgbClr val="FBE5D7"/>
    <a:srgbClr val="DAE3F4"/>
    <a:srgbClr val="C8AFD9"/>
    <a:srgbClr val="AEC1D8"/>
    <a:srgbClr val="CBDDD1"/>
    <a:srgbClr val="4469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879" autoAdjust="0"/>
  </p:normalViewPr>
  <p:slideViewPr>
    <p:cSldViewPr snapToGrid="0" showGuides="1">
      <p:cViewPr>
        <p:scale>
          <a:sx n="150" d="100"/>
          <a:sy n="150" d="100"/>
        </p:scale>
        <p:origin x="-2736" y="-2236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954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9823BFC3-5988-4FA7-A385-C9B1BEA3357B}" type="datetime1">
              <a:rPr lang="es-ES" smtClean="0"/>
              <a:t>31/07/2024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BB8DC1D1-B6C2-C644-8BF1-C34DBFFE1C7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encabezado 7">
            <a:extLst>
              <a:ext uri="{FF2B5EF4-FFF2-40B4-BE49-F238E27FC236}">
                <a16:creationId xmlns:a16="http://schemas.microsoft.com/office/drawing/2014/main" id="{0D2594CA-29C5-062F-2EA7-C593B096C6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es-ES"/>
          </a:p>
        </p:txBody>
      </p:sp>
      <p:sp>
        <p:nvSpPr>
          <p:cNvPr id="9" name="Marcador de imagen de diapositiva 8">
            <a:extLst>
              <a:ext uri="{FF2B5EF4-FFF2-40B4-BE49-F238E27FC236}">
                <a16:creationId xmlns:a16="http://schemas.microsoft.com/office/drawing/2014/main" id="{E04BB896-BA64-B358-A066-15B96D23BC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5EFA2818-7747-F326-294F-EEAC9BEF6E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es-ES"/>
          </a:p>
        </p:txBody>
      </p:sp>
      <p:sp>
        <p:nvSpPr>
          <p:cNvPr id="11" name="Marcador de fecha 10">
            <a:extLst>
              <a:ext uri="{FF2B5EF4-FFF2-40B4-BE49-F238E27FC236}">
                <a16:creationId xmlns:a16="http://schemas.microsoft.com/office/drawing/2014/main" id="{6B76E0F0-B7F9-756A-3EA4-2114B75370E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414A532-91FB-4987-B839-FD0C3B831248}" type="datetime1">
              <a:rPr lang="es-ES" smtClean="0"/>
              <a:pPr/>
              <a:t>31/07/2024</a:t>
            </a:fld>
            <a:endParaRPr lang="es-ES" dirty="0"/>
          </a:p>
        </p:txBody>
      </p:sp>
      <p:sp>
        <p:nvSpPr>
          <p:cNvPr id="12" name="Marcador de notas 11">
            <a:extLst>
              <a:ext uri="{FF2B5EF4-FFF2-40B4-BE49-F238E27FC236}">
                <a16:creationId xmlns:a16="http://schemas.microsoft.com/office/drawing/2014/main" id="{5161C21F-108C-0F07-CDDD-AFB8DDBF69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A507CBA7-2A1E-725E-35DA-D1CFF08EC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fld id="{D060679C-80C7-4E7D-9614-ABA41C5B2858}" type="slidenum">
              <a:rPr lang="es-ES" smtClean="0"/>
              <a:pPr rtl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es-ES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1pPr>
    <a:lvl2pPr marL="457200" algn="l" defTabSz="914400" rtl="0" eaLnBrk="1" latinLnBrk="0" hangingPunct="1">
      <a:defRPr lang="es-ES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2pPr>
    <a:lvl3pPr marL="914400" algn="l" defTabSz="914400" rtl="0" eaLnBrk="1" latinLnBrk="0" hangingPunct="1">
      <a:defRPr lang="es-ES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3pPr>
    <a:lvl4pPr marL="1371600" algn="l" defTabSz="914400" rtl="0" eaLnBrk="1" latinLnBrk="0" hangingPunct="1">
      <a:defRPr lang="es-ES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4pPr>
    <a:lvl5pPr marL="1828800" algn="l" defTabSz="914400" rtl="0" eaLnBrk="1" latinLnBrk="0" hangingPunct="1">
      <a:defRPr lang="es-ES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5pPr>
    <a:lvl6pPr marL="22860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fld id="{017105BD-6D6F-49DB-9DE4-D4A6452D7E5F}" type="slidenum">
              <a:rPr lang="es-ES" altLang="zh-CN" noProof="0" smtClean="0"/>
              <a:t>1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8159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fld id="{017105BD-6D6F-49DB-9DE4-D4A6452D7E5F}" type="slidenum">
              <a:rPr lang="es-ES" altLang="zh-CN" noProof="0" smtClean="0"/>
              <a:t>2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102410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fld id="{017105BD-6D6F-49DB-9DE4-D4A6452D7E5F}" type="slidenum">
              <a:rPr lang="es-ES" altLang="zh-CN" noProof="0" smtClean="0"/>
              <a:t>3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565611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fld id="{017105BD-6D6F-49DB-9DE4-D4A6452D7E5F}" type="slidenum">
              <a:rPr lang="es-ES" altLang="zh-CN" noProof="0" smtClean="0"/>
              <a:t>13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374489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fld id="{017105BD-6D6F-49DB-9DE4-D4A6452D7E5F}" type="slidenum">
              <a:rPr lang="es-ES" altLang="zh-CN" noProof="0" smtClean="0"/>
              <a:t>17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377460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con image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cxnSp>
        <p:nvCxnSpPr>
          <p:cNvPr id="24" name="Conector recto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es-ES" sz="1800" b="0">
                <a:solidFill>
                  <a:schemeClr val="bg1"/>
                </a:solidFill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 noProof="0"/>
              <a:t>Haga clic para modificar el estilo de título del patrón </a:t>
            </a:r>
          </a:p>
        </p:txBody>
      </p:sp>
      <p:sp>
        <p:nvSpPr>
          <p:cNvPr id="47" name="Marcador de posición del contenido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es-ES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imagen≈≈</a:t>
            </a:r>
          </a:p>
        </p:txBody>
      </p:sp>
      <p:sp>
        <p:nvSpPr>
          <p:cNvPr id="9" name="Forma libre: Forma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as con ico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bre: Forma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5" name="Forma libre: Forma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6" name="Forma libre: Forma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7" name="Forma libre: Forma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31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800" b="1">
                <a:solidFill>
                  <a:schemeClr val="bg1"/>
                </a:solidFill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32" name="Marcador de posición del contenido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33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800" b="1">
                <a:solidFill>
                  <a:schemeClr val="bg1"/>
                </a:solidFill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34" name="Marcador de posición del contenido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35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800" b="1">
                <a:solidFill>
                  <a:schemeClr val="bg1"/>
                </a:solidFill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36" name="Marcador de posición del contenido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37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800" b="1">
                <a:solidFill>
                  <a:schemeClr val="bg1"/>
                </a:solidFill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38" name="Marcador de posición del contenido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39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800" b="1">
                <a:solidFill>
                  <a:schemeClr val="bg1"/>
                </a:solidFill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40" name="Marcador de posición del contenido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41" name="Marcador de posición del contenido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s-ES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en-US"/>
          </a:p>
        </p:txBody>
      </p:sp>
      <p:sp>
        <p:nvSpPr>
          <p:cNvPr id="42" name="Marcador de posición del contenido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s-ES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en-US"/>
          </a:p>
        </p:txBody>
      </p:sp>
      <p:sp>
        <p:nvSpPr>
          <p:cNvPr id="43" name="Marcador de posición del contenido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s-ES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en-US"/>
          </a:p>
        </p:txBody>
      </p:sp>
      <p:sp>
        <p:nvSpPr>
          <p:cNvPr id="44" name="Marcador de posición del contenido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s-ES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en-US"/>
          </a:p>
        </p:txBody>
      </p:sp>
      <p:sp>
        <p:nvSpPr>
          <p:cNvPr id="45" name="Marcador de posición del contenido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s-ES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en-US"/>
          </a:p>
        </p:txBody>
      </p:sp>
      <p:sp>
        <p:nvSpPr>
          <p:cNvPr id="25" name="Marcador de título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s-ES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fld id="{47FEACEE-25B4-4A2D-B147-27296E36371D}" type="slidenum">
              <a:rPr lang="es-ES" altLang="zh-CN" noProof="0" smtClean="0"/>
              <a:pPr rtl="0"/>
              <a:t>‹Nº›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Marcador de posición del contenido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500" b="0">
                <a:solidFill>
                  <a:schemeClr val="bg1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los estilos de texto del patrón </a:t>
            </a:r>
          </a:p>
        </p:txBody>
      </p:sp>
      <p:sp>
        <p:nvSpPr>
          <p:cNvPr id="30" name="Marcador de posición del contenido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500" b="0">
                <a:solidFill>
                  <a:schemeClr val="bg1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los estilos de texto del patrón </a:t>
            </a:r>
          </a:p>
        </p:txBody>
      </p:sp>
      <p:sp>
        <p:nvSpPr>
          <p:cNvPr id="31" name="Marcador de posición del contenido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500" b="0">
                <a:solidFill>
                  <a:schemeClr val="bg1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los estilos de texto del patrón </a:t>
            </a:r>
          </a:p>
        </p:txBody>
      </p:sp>
      <p:sp>
        <p:nvSpPr>
          <p:cNvPr id="33" name="Marcador de posición del contenido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500" b="0">
                <a:solidFill>
                  <a:schemeClr val="bg1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los estilos de texto del patrón </a:t>
            </a:r>
          </a:p>
        </p:txBody>
      </p:sp>
      <p:sp>
        <p:nvSpPr>
          <p:cNvPr id="37" name="Marcador de posición del contenido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500" b="0">
                <a:solidFill>
                  <a:schemeClr val="bg1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los estilos de texto del patrón </a:t>
            </a:r>
          </a:p>
        </p:txBody>
      </p:sp>
      <p:sp>
        <p:nvSpPr>
          <p:cNvPr id="27" name="Marcador de posición del contenido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es-ES"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/>
              <a:t>Haga clic para editar el estilo de título del patrón</a:t>
            </a:r>
            <a:endParaRPr lang="es-ES" altLang="en-US" dirty="0"/>
          </a:p>
        </p:txBody>
      </p:sp>
      <p:sp>
        <p:nvSpPr>
          <p:cNvPr id="24" name="Marcador de título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s-ES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25" name="Marcador de posición del contenido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es-ES"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/>
              <a:t>Haga clic para editar el estilo de título del patrón</a:t>
            </a:r>
            <a:endParaRPr lang="es-ES" altLang="en-US" dirty="0"/>
          </a:p>
        </p:txBody>
      </p:sp>
      <p:sp>
        <p:nvSpPr>
          <p:cNvPr id="26" name="Marcador de posición del contenido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es-ES"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/>
              <a:t>Haga clic para editar el estilo de título del patrón</a:t>
            </a:r>
            <a:endParaRPr lang="es-ES" altLang="en-US" dirty="0"/>
          </a:p>
        </p:txBody>
      </p:sp>
      <p:sp>
        <p:nvSpPr>
          <p:cNvPr id="28" name="Marcador de posición del contenido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es-ES"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/>
              <a:t>Haga clic para editar el estilo de título del patrón</a:t>
            </a:r>
            <a:endParaRPr lang="es-ES" altLang="en-US" dirty="0"/>
          </a:p>
        </p:txBody>
      </p:sp>
      <p:sp>
        <p:nvSpPr>
          <p:cNvPr id="29" name="Marcador de posición del contenido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es-ES"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/>
              <a:t>Haga clic para editar el estilo de título del patrón</a:t>
            </a:r>
            <a:endParaRPr lang="es-ES" altLang="en-US" dirty="0"/>
          </a:p>
        </p:txBody>
      </p:sp>
      <p:sp>
        <p:nvSpPr>
          <p:cNvPr id="11" name="Marcador de pie de página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fld id="{47FEACEE-25B4-4A2D-B147-27296E36371D}" type="slidenum">
              <a:rPr lang="es-ES" altLang="zh-CN" noProof="0" smtClean="0"/>
              <a:pPr rtl="0"/>
              <a:t>‹Nº›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rma libre: Forma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orma libre: Forma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orma libre: Forma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orma libre: Forma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orma libre: Forma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orma libre: Forma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orma libre: Forma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rgbClr val="44678D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orma libre: Forma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orma libre: Forma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orma libre: Forma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orma libre: Forma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orma libre: Forma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orma libre: Forma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orma libre: Forma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orma libre: Forma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orma libre: Forma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orma libre: Forma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orma libre: Forma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orma libre: Forma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800" b="1">
                <a:solidFill>
                  <a:schemeClr val="bg1"/>
                </a:solidFill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86" name="Marcador de posición del contenido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s-E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87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800" b="1">
                <a:solidFill>
                  <a:schemeClr val="bg1"/>
                </a:solidFill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88" name="Marcador de posición del contenido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s-E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89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800" b="1">
                <a:solidFill>
                  <a:schemeClr val="bg1"/>
                </a:solidFill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90" name="Marcador de posición del contenido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s-E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91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800" b="1">
                <a:solidFill>
                  <a:schemeClr val="bg1"/>
                </a:solidFill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92" name="Marcador de posición del contenido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s-E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93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800" b="1">
                <a:solidFill>
                  <a:schemeClr val="bg1"/>
                </a:solidFill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94" name="Marcador de posición del contenido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s-E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rtlCol="0" anchor="t">
            <a:noAutofit/>
          </a:bodyPr>
          <a:lstStyle>
            <a:lvl1pPr algn="l">
              <a:defRPr lang="es-ES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fld id="{47FEACEE-25B4-4A2D-B147-27296E36371D}" type="slidenum">
              <a:rPr lang="es-ES" altLang="zh-CN" noProof="0" smtClean="0"/>
              <a:pPr rtl="0"/>
              <a:t>‹Nº›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noProof="0" dirty="0"/>
          </a:p>
        </p:txBody>
      </p:sp>
      <p:sp>
        <p:nvSpPr>
          <p:cNvPr id="7" name="Forma libre: Forma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noProof="0" dirty="0"/>
          </a:p>
        </p:txBody>
      </p:sp>
      <p:sp>
        <p:nvSpPr>
          <p:cNvPr id="8" name="Forma libre: Forma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noProof="0" dirty="0"/>
          </a:p>
        </p:txBody>
      </p:sp>
      <p:sp>
        <p:nvSpPr>
          <p:cNvPr id="15" name="Forma libre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noProof="0" dirty="0"/>
          </a:p>
        </p:txBody>
      </p:sp>
      <p:sp>
        <p:nvSpPr>
          <p:cNvPr id="21" name="Subtítulo 47" descr="Haga clic en el icono para agregar una imagen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800" b="1">
                <a:solidFill>
                  <a:schemeClr val="bg1"/>
                </a:solidFill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 noProof="0"/>
              <a:t>Haga clic para modificar el estilo de título del patrón </a:t>
            </a:r>
          </a:p>
        </p:txBody>
      </p:sp>
      <p:sp>
        <p:nvSpPr>
          <p:cNvPr id="23" name="Marcador de posición del contenido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s-ES" sz="1400" b="0">
                <a:solidFill>
                  <a:schemeClr val="bg1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 noProof="0"/>
              <a:t>Haga clic para modificar los estilos de texto del patrón </a:t>
            </a:r>
          </a:p>
        </p:txBody>
      </p:sp>
      <p:sp>
        <p:nvSpPr>
          <p:cNvPr id="37" name="Marcador de posición de imagen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s-ES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rtlCol="0" anchor="b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8" name="Subtítulo 47" descr="Haga clic en el icono para agregar una imagen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800" b="1">
                <a:solidFill>
                  <a:schemeClr val="bg1"/>
                </a:solidFill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 noProof="0"/>
              <a:t>Haga clic para modificar el estilo de título del patrón </a:t>
            </a:r>
          </a:p>
        </p:txBody>
      </p:sp>
      <p:sp>
        <p:nvSpPr>
          <p:cNvPr id="20" name="Marcador de posición del contenido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s-ES" sz="1400" b="0">
                <a:solidFill>
                  <a:schemeClr val="bg1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 noProof="0"/>
              <a:t>Haga clic para modificar los estilos de texto del patrón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fld id="{47FEACEE-25B4-4A2D-B147-27296E36371D}" type="slidenum">
              <a:rPr lang="es-ES" altLang="zh-CN" noProof="0" smtClean="0"/>
              <a:pPr rtl="0"/>
              <a:t>‹Nº›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s conteni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a libre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16" name="Forma libre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2" name="Marcador de contenido 47" descr="Haga clic en el icono para agregar una imagen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23" name="Marcador de contenido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s-ES" sz="1400" b="0">
                <a:solidFill>
                  <a:schemeClr val="bg1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los estilos de texto del patrón </a:t>
            </a:r>
          </a:p>
        </p:txBody>
      </p:sp>
      <p:sp>
        <p:nvSpPr>
          <p:cNvPr id="24" name="Marcador de contenido 47" descr="Haga clic en el icono para agregar una imagen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26" name="Marcador de contenido 47" descr="Haga clic en el icono para agregar una imagen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20" name="Marcador de contenido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s-ES" sz="1400" b="0">
                <a:solidFill>
                  <a:schemeClr val="bg1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los estilos de texto del patrón </a:t>
            </a:r>
          </a:p>
        </p:txBody>
      </p:sp>
      <p:sp>
        <p:nvSpPr>
          <p:cNvPr id="28" name="Marcador de contenido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s-ES" sz="1400" b="0">
                <a:solidFill>
                  <a:schemeClr val="bg1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los estilos de texto del patrón </a:t>
            </a:r>
          </a:p>
        </p:txBody>
      </p:sp>
      <p:sp>
        <p:nvSpPr>
          <p:cNvPr id="27" name="Forma libre: Forma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rtlCol="0" anchor="t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8" name="Marcador de posición de imagen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s-ES"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s-ES"/>
            </a:pPr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9" name="Marcador de posición de imagen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s-ES"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s-ES"/>
            </a:pPr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s-ES"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s-ES"/>
            </a:pPr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fld id="{47FEACEE-25B4-4A2D-B147-27296E36371D}" type="slidenum">
              <a:rPr lang="es-ES" altLang="zh-CN" noProof="0" smtClean="0"/>
              <a:pPr rtl="0"/>
              <a:t>‹Nº›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es-ES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en-US"/>
          </a:p>
        </p:txBody>
      </p:sp>
      <p:sp>
        <p:nvSpPr>
          <p:cNvPr id="18" name="Marcador de contenido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es-ES" sz="1500" b="0">
                <a:solidFill>
                  <a:schemeClr val="bg1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los estilos de texto del patrón </a:t>
            </a:r>
          </a:p>
        </p:txBody>
      </p:sp>
      <p:sp>
        <p:nvSpPr>
          <p:cNvPr id="19" name="Forma libre: Forma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0" name="Forma libre: Forma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rtlCol="0" anchor="t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fld id="{47FEACEE-25B4-4A2D-B147-27296E36371D}" type="slidenum">
              <a:rPr lang="es-ES" altLang="zh-CN" noProof="0" smtClean="0"/>
              <a:pPr rtl="0"/>
              <a:t>‹Nº›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orma libre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9" name="Hexágono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10" name="Hexágono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11" name="Hexágono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12" name="Hexágono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44" name="Forma libre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14" name="Hexágono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15" name="Hexágono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43" name="Forma libre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18" name="Hexágono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46" name="Forma libre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984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8" name="Marcador de contenido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es-ES" sz="105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zh-CN" dirty="0"/>
          </a:p>
        </p:txBody>
      </p:sp>
      <p:sp>
        <p:nvSpPr>
          <p:cNvPr id="29" name="Marcador de contenido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es-ES" sz="105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zh-CN" dirty="0"/>
          </a:p>
        </p:txBody>
      </p:sp>
      <p:sp>
        <p:nvSpPr>
          <p:cNvPr id="30" name="Marcador de contenido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es-ES" sz="105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zh-CN" dirty="0"/>
          </a:p>
        </p:txBody>
      </p:sp>
      <p:sp>
        <p:nvSpPr>
          <p:cNvPr id="31" name="Marcador de contenido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es-ES" sz="105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zh-CN" dirty="0"/>
          </a:p>
        </p:txBody>
      </p:sp>
      <p:sp>
        <p:nvSpPr>
          <p:cNvPr id="21" name="Marcador de contenido 47" descr="Haga clic en el icono para agregar una imagen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800" b="0">
                <a:solidFill>
                  <a:schemeClr val="bg1"/>
                </a:solidFill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rtlCol="0" anchor="b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40" name="Forma libre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Forma libre: Forma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sz="1800" noProof="0" dirty="0"/>
          </a:p>
        </p:txBody>
      </p: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sz="1800" noProof="0" dirty="0"/>
          </a:p>
        </p:txBody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sz="1800" noProof="0" dirty="0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noProof="0" dirty="0"/>
          </a:p>
        </p:txBody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sz="1800" noProof="0" dirty="0"/>
          </a:p>
        </p:txBody>
      </p:sp>
      <p:sp>
        <p:nvSpPr>
          <p:cNvPr id="24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 noProof="0"/>
              <a:t>Haga clic para modificar el estilo de título del patrón </a:t>
            </a:r>
          </a:p>
        </p:txBody>
      </p:sp>
      <p:sp>
        <p:nvSpPr>
          <p:cNvPr id="26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es-ES"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 noProof="0"/>
              <a:t>Haga clic para editar el estilo de título del patrón </a:t>
            </a:r>
          </a:p>
        </p:txBody>
      </p:sp>
      <p:sp>
        <p:nvSpPr>
          <p:cNvPr id="33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es-ES"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 noProof="0"/>
              <a:t>Haga clic para modificar el estilo de título del patrón </a:t>
            </a:r>
          </a:p>
        </p:txBody>
      </p:sp>
      <p:sp>
        <p:nvSpPr>
          <p:cNvPr id="34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es-ES"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 noProof="0"/>
              <a:t>Haga clic para modificar el estilo de título del patrón </a:t>
            </a:r>
          </a:p>
        </p:txBody>
      </p:sp>
      <p:sp>
        <p:nvSpPr>
          <p:cNvPr id="35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es-ES"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 noProof="0"/>
              <a:t>Haga clic para modificar el estilo de título del patrón </a:t>
            </a:r>
          </a:p>
        </p:txBody>
      </p:sp>
      <p:sp>
        <p:nvSpPr>
          <p:cNvPr id="6" name="Forma libre: Forma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noProof="0" dirty="0"/>
          </a:p>
        </p:txBody>
      </p:sp>
      <p:sp>
        <p:nvSpPr>
          <p:cNvPr id="29" name="Forma libre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noProof="0" dirty="0"/>
          </a:p>
        </p:txBody>
      </p:sp>
      <p:sp>
        <p:nvSpPr>
          <p:cNvPr id="28" name="Forma libre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noProof="0" dirty="0"/>
          </a:p>
        </p:txBody>
      </p:sp>
      <p:sp>
        <p:nvSpPr>
          <p:cNvPr id="30" name="Forma libre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noProof="0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noProof="0" dirty="0"/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noProof="0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47FEACEE-25B4-4A2D-B147-27296E36371D}" type="slidenum">
              <a:rPr lang="es-ES" altLang="zh-CN" noProof="0" smtClean="0"/>
              <a:pPr rtl="0"/>
              <a:t>‹Nº›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14" name="Marcador de posición del contenido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es-ES" sz="1500" b="0">
                <a:solidFill>
                  <a:schemeClr val="bg1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los estilos de texto del patrón </a:t>
            </a:r>
          </a:p>
        </p:txBody>
      </p:sp>
      <p:sp>
        <p:nvSpPr>
          <p:cNvPr id="21" name="Marcador de posición de imagen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s-ES" dirty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s-ES"/>
            </a:pPr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fld id="{47FEACEE-25B4-4A2D-B147-27296E36371D}" type="slidenum">
              <a:rPr lang="es-ES" altLang="zh-CN" noProof="0" smtClean="0"/>
              <a:pPr rtl="0"/>
              <a:t>‹Nº›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ítulo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11" name="Texto 47" descr="Haga clic en el icono para agregar una imagen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13000"/>
              </a:lnSpc>
              <a:buNone/>
              <a:defRPr lang="es-ES" sz="1800" b="1" cap="all" baseline="0">
                <a:solidFill>
                  <a:schemeClr val="tx2"/>
                </a:solidFill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 rtlCol="0">
            <a:noAutofit/>
          </a:bodyPr>
          <a:lstStyle>
            <a:lvl1pPr marL="0" indent="0" algn="ctr">
              <a:buNone/>
              <a:defRPr lang="es-ES"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11" name="Marcador de posición del contenido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editar el estilo del texto patrón</a:t>
            </a:r>
            <a:endParaRPr lang="es-ES" alt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47FEACEE-25B4-4A2D-B147-27296E36371D}" type="slidenum">
              <a:rPr lang="es-ES" altLang="zh-CN" noProof="0" smtClean="0"/>
              <a:pPr rtl="0"/>
              <a:t>‹Nº›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ítulo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0" name="Marcador de posición de tabla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editar el estilo del texto patrón</a:t>
            </a:r>
            <a:endParaRPr lang="es-ES" altLang="en-US"/>
          </a:p>
        </p:txBody>
      </p:sp>
      <p:sp>
        <p:nvSpPr>
          <p:cNvPr id="9" name="Forma libre: Forma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12" name="Forma libre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13" name="Forma libre: Forma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fld id="{47FEACEE-25B4-4A2D-B147-27296E36371D}" type="slidenum">
              <a:rPr lang="es-ES" altLang="zh-CN" noProof="0" smtClean="0"/>
              <a:pPr rtl="0"/>
              <a:t>‹Nº›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rtlCol="0" anchor="b">
            <a:noAutofit/>
          </a:bodyPr>
          <a:lstStyle>
            <a:lvl1pPr>
              <a:defRPr lang="es-ES" sz="2700">
                <a:latin typeface="+mn-lt"/>
              </a:defRPr>
            </a:lvl1pPr>
          </a:lstStyle>
          <a:p>
            <a:pPr rtl="0"/>
            <a:r>
              <a:rPr lang="es-ES" noProof="0"/>
              <a:t>Haga clic para editar el texto</a:t>
            </a:r>
          </a:p>
        </p:txBody>
      </p:sp>
      <p:sp>
        <p:nvSpPr>
          <p:cNvPr id="11" name="subtítulo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es-ES" sz="1500" b="0">
                <a:solidFill>
                  <a:schemeClr val="accent2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 noProof="0"/>
              <a:t>Haga clic para modificar los estilos de texto del patrón </a:t>
            </a:r>
          </a:p>
        </p:txBody>
      </p:sp>
      <p:sp>
        <p:nvSpPr>
          <p:cNvPr id="4" name="Forma libre: Forma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noProof="0" dirty="0"/>
          </a:p>
        </p:txBody>
      </p:sp>
      <p:sp>
        <p:nvSpPr>
          <p:cNvPr id="5" name="Forma libre: Forma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sz="1600" noProof="0" dirty="0"/>
          </a:p>
        </p:txBody>
      </p:sp>
      <p:sp>
        <p:nvSpPr>
          <p:cNvPr id="6" name="Forma libre: Forma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noProof="0" dirty="0"/>
          </a:p>
        </p:txBody>
      </p:sp>
      <p:sp>
        <p:nvSpPr>
          <p:cNvPr id="8" name="Forma libre: Forma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fld id="{47FEACEE-25B4-4A2D-B147-27296E36371D}" type="slidenum">
              <a:rPr lang="es-ES" altLang="zh-CN" noProof="0" smtClean="0"/>
              <a:pPr rtl="0"/>
              <a:t>‹Nº›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miembros del 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ítulo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s-ES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60" name="Marcador de posición del contenido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es-ES" sz="105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zh-CN" dirty="0"/>
          </a:p>
        </p:txBody>
      </p:sp>
      <p:sp>
        <p:nvSpPr>
          <p:cNvPr id="52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53" name="Marcador de posición del contenido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400" b="0">
                <a:solidFill>
                  <a:schemeClr val="bg1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los estilos de texto del patrón </a:t>
            </a:r>
          </a:p>
        </p:txBody>
      </p:sp>
      <p:sp>
        <p:nvSpPr>
          <p:cNvPr id="61" name="Marcador de posición del contenido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es-ES" sz="105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zh-CN" dirty="0"/>
          </a:p>
        </p:txBody>
      </p:sp>
      <p:sp>
        <p:nvSpPr>
          <p:cNvPr id="21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22" name="Marcador de posición del contenido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400" b="0">
                <a:solidFill>
                  <a:schemeClr val="bg1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los estilos de texto del patrón </a:t>
            </a:r>
          </a:p>
        </p:txBody>
      </p:sp>
      <p:sp>
        <p:nvSpPr>
          <p:cNvPr id="62" name="Marcador de posición del contenido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es-ES" sz="105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zh-CN" dirty="0"/>
          </a:p>
        </p:txBody>
      </p:sp>
      <p:sp>
        <p:nvSpPr>
          <p:cNvPr id="19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20" name="Marcador de posición del contenido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400" b="0">
                <a:solidFill>
                  <a:schemeClr val="bg1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los estilos de texto del patrón </a:t>
            </a:r>
          </a:p>
        </p:txBody>
      </p:sp>
      <p:sp>
        <p:nvSpPr>
          <p:cNvPr id="63" name="Marcador de posición del contenido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es-ES" sz="105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zh-CN" dirty="0"/>
          </a:p>
        </p:txBody>
      </p:sp>
      <p:sp>
        <p:nvSpPr>
          <p:cNvPr id="25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26" name="Marcador de posición del contenido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400" b="0">
                <a:solidFill>
                  <a:schemeClr val="bg1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los estilos de texto del patrón 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fld id="{47FEACEE-25B4-4A2D-B147-27296E36371D}" type="slidenum">
              <a:rPr lang="es-ES" altLang="zh-CN" noProof="0" smtClean="0"/>
              <a:pPr rtl="0"/>
              <a:t>‹Nº›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miembros del 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rtlCol="0" anchor="t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8" name="Marcador de posición del contenido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es-ES"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en-US"/>
          </a:p>
        </p:txBody>
      </p:sp>
      <p:sp>
        <p:nvSpPr>
          <p:cNvPr id="39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40" name="Marcador de posición del contenido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s-ES" sz="1400" b="0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los estilos de texto del patrón </a:t>
            </a:r>
          </a:p>
        </p:txBody>
      </p:sp>
      <p:sp>
        <p:nvSpPr>
          <p:cNvPr id="56" name="Marcador de posición del contenido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es-ES"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en-US"/>
          </a:p>
        </p:txBody>
      </p:sp>
      <p:sp>
        <p:nvSpPr>
          <p:cNvPr id="41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42" name="Marcador de posición del contenido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48" name="Marcador de posición del contenido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es-ES"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en-US"/>
          </a:p>
        </p:txBody>
      </p:sp>
      <p:sp>
        <p:nvSpPr>
          <p:cNvPr id="43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44" name="Marcador de posición del contenido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s-E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61" name="Marcador de posición del contenido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es-ES"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en-US" dirty="0"/>
          </a:p>
        </p:txBody>
      </p:sp>
      <p:sp>
        <p:nvSpPr>
          <p:cNvPr id="45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46" name="Marcador de posición del contenido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49" name="Marcador de posición del contenido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es-ES"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en-US"/>
          </a:p>
        </p:txBody>
      </p:sp>
      <p:sp>
        <p:nvSpPr>
          <p:cNvPr id="47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50" name="Marcador de posición del contenido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62" name="Marcador de posición del contenido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es-ES"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en-US"/>
          </a:p>
        </p:txBody>
      </p:sp>
      <p:sp>
        <p:nvSpPr>
          <p:cNvPr id="51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52" name="Marcador de posición del contenido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55" name="Marcador de posición del contenido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es-ES"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en-US"/>
          </a:p>
        </p:txBody>
      </p:sp>
      <p:sp>
        <p:nvSpPr>
          <p:cNvPr id="53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58" name="Marcador de posición del contenido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63" name="Marcador de posición del contenido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es-ES"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en-US"/>
          </a:p>
        </p:txBody>
      </p:sp>
      <p:sp>
        <p:nvSpPr>
          <p:cNvPr id="59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60" name="Marcador de posición del contenido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 rtlCol="0">
            <a:noAutofit/>
          </a:bodyPr>
          <a:lstStyle>
            <a:lvl1pPr>
              <a:defRPr lang="es-ES" b="0"/>
            </a:lvl1pPr>
          </a:lstStyle>
          <a:p>
            <a:pPr rtl="0"/>
            <a:fld id="{47FEACEE-25B4-4A2D-B147-27296E36371D}" type="slidenum">
              <a:rPr lang="es-ES" altLang="zh-CN" smtClean="0"/>
              <a:pPr rtl="0"/>
              <a:t>‹Nº›</a:t>
            </a:fld>
            <a:endParaRPr lang="es-E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l contenido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s-ES" sz="12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47FEACEE-25B4-4A2D-B147-27296E36371D}" type="slidenum">
              <a:rPr lang="es-ES" altLang="zh-CN" noProof="0" smtClean="0"/>
              <a:pPr rtl="0"/>
              <a:t>‹Nº›</a:t>
            </a:fld>
            <a:endParaRPr lang="es-ES" altLang="zh-CN" noProof="0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s-ES"/>
            </a:def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ítulo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s-ES" sz="12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4400" b="1" kern="1200">
          <a:solidFill>
            <a:schemeClr val="bg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s-ES"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15.pn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29.png"/><Relationship Id="rId10" Type="http://schemas.openxmlformats.org/officeDocument/2006/relationships/image" Target="../media/image25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Relationship Id="rId1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4284439" cy="2057441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Importación y limpieza de datos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01365" y="4172084"/>
            <a:ext cx="3938823" cy="760288"/>
          </a:xfrm>
        </p:spPr>
        <p:txBody>
          <a:bodyPr rtlCol="0"/>
          <a:lstStyle>
            <a:defPPr>
              <a:defRPr lang="es-ES"/>
            </a:defPPr>
          </a:lstStyle>
          <a:p>
            <a:pPr rtl="0">
              <a:spcBef>
                <a:spcPts val="0"/>
              </a:spcBef>
            </a:pPr>
            <a:r>
              <a:rPr lang="es-ES" sz="1400" dirty="0"/>
              <a:t>Ricardo Ahumada Oliva</a:t>
            </a:r>
          </a:p>
          <a:p>
            <a:pPr rtl="0">
              <a:spcBef>
                <a:spcPts val="0"/>
              </a:spcBef>
            </a:pPr>
            <a:r>
              <a:rPr lang="es-ES" sz="1400" dirty="0"/>
              <a:t>Unidad de Planificación Sanitaria y ED. </a:t>
            </a:r>
          </a:p>
          <a:p>
            <a:pPr rtl="0">
              <a:spcBef>
                <a:spcPts val="0"/>
              </a:spcBef>
            </a:pPr>
            <a:r>
              <a:rPr lang="es-ES" sz="1400" dirty="0"/>
              <a:t>Departamento de Gestión de Redes - DSSMS</a:t>
            </a:r>
          </a:p>
        </p:txBody>
      </p:sp>
      <p:pic>
        <p:nvPicPr>
          <p:cNvPr id="30" name="Marcador de posición de imagen 29" descr="Personas en una oficina hablando sobre el trabajo con un portátil&#10;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75" r="2475"/>
          <a:stretch/>
        </p:blipFill>
        <p:spPr>
          <a:xfrm>
            <a:off x="6742557" y="821836"/>
            <a:ext cx="4405503" cy="5066346"/>
          </a:xfrm>
        </p:spPr>
      </p:pic>
      <p:pic>
        <p:nvPicPr>
          <p:cNvPr id="12" name="Forma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84315" y="398445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3" name="Forma 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97686" y="106446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8" name="Título 6">
            <a:extLst>
              <a:ext uri="{FF2B5EF4-FFF2-40B4-BE49-F238E27FC236}">
                <a16:creationId xmlns:a16="http://schemas.microsoft.com/office/drawing/2014/main" id="{7CC8D87E-4BAA-4F8A-B565-50B120600023}"/>
              </a:ext>
            </a:extLst>
          </p:cNvPr>
          <p:cNvSpPr txBox="1">
            <a:spLocks/>
          </p:cNvSpPr>
          <p:nvPr/>
        </p:nvSpPr>
        <p:spPr>
          <a:xfrm>
            <a:off x="1428556" y="1583603"/>
            <a:ext cx="4284439" cy="4033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4400" b="1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CL" sz="2000" dirty="0"/>
              <a:t>Sesión 2:</a:t>
            </a: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360D74E4-1172-440D-A121-A43A8278D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Recap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11ED1B-0E01-491C-90D2-6454E05520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pic>
        <p:nvPicPr>
          <p:cNvPr id="14" name="Imagen 13" descr="Diagrama&#10;&#10;Descripción generada automáticamente">
            <a:extLst>
              <a:ext uri="{FF2B5EF4-FFF2-40B4-BE49-F238E27FC236}">
                <a16:creationId xmlns:a16="http://schemas.microsoft.com/office/drawing/2014/main" id="{7C9E7292-895C-454A-99FB-DB0F1DBD3E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458" t="77460" r="20581" b="9333"/>
          <a:stretch/>
        </p:blipFill>
        <p:spPr>
          <a:xfrm>
            <a:off x="8214635" y="3463975"/>
            <a:ext cx="1701350" cy="905692"/>
          </a:xfrm>
          <a:prstGeom prst="rect">
            <a:avLst/>
          </a:prstGeom>
        </p:spPr>
      </p:pic>
      <p:pic>
        <p:nvPicPr>
          <p:cNvPr id="19" name="Imagen 18" descr="Diagrama&#10;&#10;Descripción generada automáticamente">
            <a:extLst>
              <a:ext uri="{FF2B5EF4-FFF2-40B4-BE49-F238E27FC236}">
                <a16:creationId xmlns:a16="http://schemas.microsoft.com/office/drawing/2014/main" id="{2A023B7B-B5A8-4752-8940-F4544D0DCC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64" t="77460" r="43177" b="9333"/>
          <a:stretch/>
        </p:blipFill>
        <p:spPr>
          <a:xfrm>
            <a:off x="5232400" y="3463975"/>
            <a:ext cx="1640114" cy="905692"/>
          </a:xfrm>
          <a:prstGeom prst="rect">
            <a:avLst/>
          </a:prstGeom>
        </p:spPr>
      </p:pic>
      <p:pic>
        <p:nvPicPr>
          <p:cNvPr id="20" name="Imagen 19" descr="Diagrama&#10;&#10;Descripción generada automáticamente">
            <a:extLst>
              <a:ext uri="{FF2B5EF4-FFF2-40B4-BE49-F238E27FC236}">
                <a16:creationId xmlns:a16="http://schemas.microsoft.com/office/drawing/2014/main" id="{31DA31A5-5FCA-4AA1-A7B8-E6C8B17421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43" t="77460" r="65271" b="9333"/>
          <a:stretch/>
        </p:blipFill>
        <p:spPr>
          <a:xfrm>
            <a:off x="2137229" y="3463975"/>
            <a:ext cx="1753050" cy="90569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AAED689-77F6-480A-B39E-CD2447EDE794}"/>
              </a:ext>
            </a:extLst>
          </p:cNvPr>
          <p:cNvSpPr txBox="1"/>
          <p:nvPr/>
        </p:nvSpPr>
        <p:spPr>
          <a:xfrm>
            <a:off x="2362544" y="2140536"/>
            <a:ext cx="7241040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s-CL" sz="80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X        &lt;-        2</a:t>
            </a:r>
          </a:p>
        </p:txBody>
      </p:sp>
    </p:spTree>
    <p:extLst>
      <p:ext uri="{BB962C8B-B14F-4D97-AF65-F5344CB8AC3E}">
        <p14:creationId xmlns:p14="http://schemas.microsoft.com/office/powerpoint/2010/main" val="3504155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360D74E4-1172-440D-A121-A43A8278D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Recap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11ED1B-0E01-491C-90D2-6454E05520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pic>
        <p:nvPicPr>
          <p:cNvPr id="11" name="Imagen 10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5013A1DB-15CC-432D-80DF-866B27D558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59" b="8462"/>
          <a:stretch/>
        </p:blipFill>
        <p:spPr>
          <a:xfrm>
            <a:off x="2875133" y="2505661"/>
            <a:ext cx="6441733" cy="279432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A82814F-EC58-4C77-842B-BBB3C8316A88}"/>
              </a:ext>
            </a:extLst>
          </p:cNvPr>
          <p:cNvSpPr txBox="1"/>
          <p:nvPr/>
        </p:nvSpPr>
        <p:spPr>
          <a:xfrm>
            <a:off x="5424264" y="2627125"/>
            <a:ext cx="1204685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s-CL" sz="2400" dirty="0" err="1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Seq</a:t>
            </a:r>
            <a:r>
              <a:rPr lang="es-CL" sz="24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693188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360D74E4-1172-440D-A121-A43A8278D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Recap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11ED1B-0E01-491C-90D2-6454E05520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pic>
        <p:nvPicPr>
          <p:cNvPr id="6" name="Imagen 5" descr="Imagen que contiene reloj, fútbol&#10;&#10;Descripción generada automáticamente">
            <a:extLst>
              <a:ext uri="{FF2B5EF4-FFF2-40B4-BE49-F238E27FC236}">
                <a16:creationId xmlns:a16="http://schemas.microsoft.com/office/drawing/2014/main" id="{5531AD95-E90D-4C5F-8DAF-0023F03E1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935" y="1308585"/>
            <a:ext cx="4837113" cy="467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979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550" y="1929296"/>
            <a:ext cx="4114799" cy="3012497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Librerías para análisis de datos</a:t>
            </a:r>
          </a:p>
        </p:txBody>
      </p:sp>
      <p:sp>
        <p:nvSpPr>
          <p:cNvPr id="18" name="Marcador de pie de página 17">
            <a:extLst>
              <a:ext uri="{FF2B5EF4-FFF2-40B4-BE49-F238E27FC236}">
                <a16:creationId xmlns:a16="http://schemas.microsoft.com/office/drawing/2014/main" id="{59AC624B-4FD9-E308-F182-08902D49A82B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484632" y="6217920"/>
            <a:ext cx="4114800" cy="365125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pic>
        <p:nvPicPr>
          <p:cNvPr id="12" name="Marcador de posición de imagen 11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/>
          <a:srcRect l="21575" r="21575"/>
          <a:stretch/>
        </p:blipFill>
        <p:spPr>
          <a:xfrm>
            <a:off x="5745001" y="6545"/>
            <a:ext cx="6446999" cy="6858000"/>
          </a:xfrm>
        </p:spPr>
      </p:pic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9" name="Marcador de número de diapositiva 13">
            <a:extLst>
              <a:ext uri="{FF2B5EF4-FFF2-40B4-BE49-F238E27FC236}">
                <a16:creationId xmlns:a16="http://schemas.microsoft.com/office/drawing/2014/main" id="{D246665A-6901-3F62-340A-A95E775ACA4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rtlCol="0" anchor="ctr"/>
          <a:lstStyle>
            <a:defPPr>
              <a:defRPr lang="es-ES"/>
            </a:defPPr>
            <a:lvl1pPr marL="0" algn="ctr" defTabSz="914400" rtl="0" eaLnBrk="1" latinLnBrk="0" hangingPunct="1">
              <a:defRPr lang="es-ES"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fld id="{47FEACEE-25B4-4A2D-B147-27296E36371D}" type="slidenum">
              <a:rPr kumimoji="0" lang="es-E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es-ES"/>
              </a:pPr>
              <a:t>13</a:t>
            </a:fld>
            <a:endParaRPr kumimoji="0" lang="es-E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82429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11ED1B-0E01-491C-90D2-6454E05520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4B66F03-3597-49A1-8092-6BA0DA49F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844896"/>
            <a:ext cx="4114800" cy="4749166"/>
          </a:xfrm>
          <a:prstGeom prst="rect">
            <a:avLst/>
          </a:prstGeom>
          <a:effectLst>
            <a:outerShdw blurRad="1270000" dir="10800000" sx="110000" sy="110000" algn="ctr" rotWithShape="0">
              <a:schemeClr val="bg1">
                <a:alpha val="6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1640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11ED1B-0E01-491C-90D2-6454E05520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CB05484-CCA3-4D36-A53C-87291F14D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18" y="2519089"/>
            <a:ext cx="853150" cy="98467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A1F6827-C38E-453B-B74C-99C52A40D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17" y="1449677"/>
            <a:ext cx="849895" cy="98092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F49B094-C5A4-4EBF-9D7B-08F0C4600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17" y="3596722"/>
            <a:ext cx="849894" cy="98092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2B976044-E443-4A4E-A197-BD33AFF0173A}"/>
              </a:ext>
            </a:extLst>
          </p:cNvPr>
          <p:cNvSpPr txBox="1"/>
          <p:nvPr/>
        </p:nvSpPr>
        <p:spPr>
          <a:xfrm>
            <a:off x="1480357" y="2828641"/>
            <a:ext cx="22021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>
                <a:solidFill>
                  <a:schemeClr val="bg1"/>
                </a:solidFill>
              </a:rPr>
              <a:t>https://</a:t>
            </a:r>
            <a:r>
              <a:rPr lang="es-CL" sz="1200" b="1" dirty="0">
                <a:solidFill>
                  <a:schemeClr val="bg1"/>
                </a:solidFill>
              </a:rPr>
              <a:t>ggplot2</a:t>
            </a:r>
            <a:r>
              <a:rPr lang="es-CL" sz="1200" dirty="0">
                <a:solidFill>
                  <a:schemeClr val="bg1"/>
                </a:solidFill>
              </a:rPr>
              <a:t>.tidyverse.org/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A8ED8DF-CAB9-46AB-861E-62E3A093F299}"/>
              </a:ext>
            </a:extLst>
          </p:cNvPr>
          <p:cNvSpPr txBox="1"/>
          <p:nvPr/>
        </p:nvSpPr>
        <p:spPr>
          <a:xfrm>
            <a:off x="1480357" y="1755471"/>
            <a:ext cx="22880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>
                <a:solidFill>
                  <a:schemeClr val="bg1"/>
                </a:solidFill>
              </a:rPr>
              <a:t>https://</a:t>
            </a:r>
            <a:r>
              <a:rPr lang="es-CL" sz="1200" b="1" dirty="0">
                <a:solidFill>
                  <a:schemeClr val="bg1"/>
                </a:solidFill>
              </a:rPr>
              <a:t>dplyr</a:t>
            </a:r>
            <a:r>
              <a:rPr lang="es-CL" sz="1200" dirty="0">
                <a:solidFill>
                  <a:schemeClr val="bg1"/>
                </a:solidFill>
              </a:rPr>
              <a:t>.tidyverse.org/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02265CD-E9A7-44E8-A271-E1B4C1971BA1}"/>
              </a:ext>
            </a:extLst>
          </p:cNvPr>
          <p:cNvSpPr txBox="1"/>
          <p:nvPr/>
        </p:nvSpPr>
        <p:spPr>
          <a:xfrm>
            <a:off x="1480358" y="3902516"/>
            <a:ext cx="20423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>
                <a:solidFill>
                  <a:schemeClr val="bg1"/>
                </a:solidFill>
              </a:rPr>
              <a:t>https://</a:t>
            </a:r>
            <a:r>
              <a:rPr lang="es-CL" sz="1200" b="1" dirty="0">
                <a:solidFill>
                  <a:schemeClr val="bg1"/>
                </a:solidFill>
              </a:rPr>
              <a:t>readr</a:t>
            </a:r>
            <a:r>
              <a:rPr lang="es-CL" sz="1200" dirty="0">
                <a:solidFill>
                  <a:schemeClr val="bg1"/>
                </a:solidFill>
              </a:rPr>
              <a:t>.tidyverse.org/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3C80E897-FDF1-4C03-AA8A-FD500C77E0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019" b="28851"/>
          <a:stretch/>
        </p:blipFill>
        <p:spPr>
          <a:xfrm>
            <a:off x="4428760" y="596661"/>
            <a:ext cx="2663947" cy="505283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08789DAF-32CF-4B4E-84A5-73B0618542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916" y="4669891"/>
            <a:ext cx="849895" cy="98092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6EAB8F21-46E9-44C1-9823-35B9AEDE59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4256" y="1455470"/>
            <a:ext cx="849894" cy="980919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C7DFD81B-25E6-4051-85DC-6AC82B5E9C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34445" y="2521199"/>
            <a:ext cx="849894" cy="985183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79CB1EE2-8FC4-4121-B310-F0DCBD7745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445" y="3598973"/>
            <a:ext cx="849894" cy="984460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278F6E01-D985-4813-99BD-A772B084D6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38073" y="4675682"/>
            <a:ext cx="849894" cy="980919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08037D0A-9B76-4048-86E2-E18D58F579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36580" y="1449677"/>
            <a:ext cx="853588" cy="985183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B27A2DA9-DC01-420F-89AC-028F3D4F4A1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38427" y="2515408"/>
            <a:ext cx="849895" cy="984462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9E969EDB-7E3E-4139-8AC1-BC81FBFFC867}"/>
              </a:ext>
            </a:extLst>
          </p:cNvPr>
          <p:cNvSpPr txBox="1"/>
          <p:nvPr/>
        </p:nvSpPr>
        <p:spPr>
          <a:xfrm>
            <a:off x="1480357" y="4971256"/>
            <a:ext cx="20423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>
                <a:solidFill>
                  <a:schemeClr val="bg1"/>
                </a:solidFill>
              </a:rPr>
              <a:t>https://</a:t>
            </a:r>
            <a:r>
              <a:rPr lang="es-CL" sz="1200" b="1" dirty="0">
                <a:solidFill>
                  <a:schemeClr val="bg1"/>
                </a:solidFill>
              </a:rPr>
              <a:t>tidyr</a:t>
            </a:r>
            <a:r>
              <a:rPr lang="es-CL" sz="1200" dirty="0">
                <a:solidFill>
                  <a:schemeClr val="bg1"/>
                </a:solidFill>
              </a:rPr>
              <a:t>.tidyverse.org/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99BF3E74-C1C7-4841-9DE1-9988EB8BB426}"/>
              </a:ext>
            </a:extLst>
          </p:cNvPr>
          <p:cNvSpPr txBox="1"/>
          <p:nvPr/>
        </p:nvSpPr>
        <p:spPr>
          <a:xfrm>
            <a:off x="5222199" y="1725132"/>
            <a:ext cx="25418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>
                <a:solidFill>
                  <a:schemeClr val="bg1"/>
                </a:solidFill>
              </a:rPr>
              <a:t>https://</a:t>
            </a:r>
            <a:r>
              <a:rPr lang="es-CL" sz="1200" b="1" dirty="0">
                <a:solidFill>
                  <a:schemeClr val="bg1"/>
                </a:solidFill>
              </a:rPr>
              <a:t>purrr</a:t>
            </a:r>
            <a:r>
              <a:rPr lang="es-CL" sz="1200" dirty="0">
                <a:solidFill>
                  <a:schemeClr val="bg1"/>
                </a:solidFill>
              </a:rPr>
              <a:t>.tidyverse.org/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0A47611B-E800-4ECD-B21B-F4B6D0B65E8F}"/>
              </a:ext>
            </a:extLst>
          </p:cNvPr>
          <p:cNvSpPr txBox="1"/>
          <p:nvPr/>
        </p:nvSpPr>
        <p:spPr>
          <a:xfrm>
            <a:off x="5222199" y="2791774"/>
            <a:ext cx="25902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>
                <a:solidFill>
                  <a:schemeClr val="bg1"/>
                </a:solidFill>
              </a:rPr>
              <a:t>https://</a:t>
            </a:r>
            <a:r>
              <a:rPr lang="es-CL" sz="1200" b="1" dirty="0">
                <a:solidFill>
                  <a:schemeClr val="bg1"/>
                </a:solidFill>
              </a:rPr>
              <a:t>tibble</a:t>
            </a:r>
            <a:r>
              <a:rPr lang="es-CL" sz="1200" dirty="0">
                <a:solidFill>
                  <a:schemeClr val="bg1"/>
                </a:solidFill>
              </a:rPr>
              <a:t>.tidyverse.org/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3DF65DA4-B974-4BA3-A979-2468F13F4F69}"/>
              </a:ext>
            </a:extLst>
          </p:cNvPr>
          <p:cNvSpPr txBox="1"/>
          <p:nvPr/>
        </p:nvSpPr>
        <p:spPr>
          <a:xfrm>
            <a:off x="5222199" y="3833639"/>
            <a:ext cx="2614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>
                <a:solidFill>
                  <a:schemeClr val="bg1"/>
                </a:solidFill>
              </a:rPr>
              <a:t>https://</a:t>
            </a:r>
            <a:r>
              <a:rPr lang="es-CL" sz="1200" b="1" dirty="0">
                <a:solidFill>
                  <a:schemeClr val="bg1"/>
                </a:solidFill>
              </a:rPr>
              <a:t>magrittr</a:t>
            </a:r>
            <a:r>
              <a:rPr lang="es-CL" sz="1200" dirty="0">
                <a:solidFill>
                  <a:schemeClr val="bg1"/>
                </a:solidFill>
              </a:rPr>
              <a:t>.tidyverse.org/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CAB8B88B-65B5-4267-A4F1-8670C3F2EA08}"/>
              </a:ext>
            </a:extLst>
          </p:cNvPr>
          <p:cNvSpPr txBox="1"/>
          <p:nvPr/>
        </p:nvSpPr>
        <p:spPr>
          <a:xfrm>
            <a:off x="5222199" y="5039081"/>
            <a:ext cx="26264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>
                <a:solidFill>
                  <a:schemeClr val="bg1"/>
                </a:solidFill>
              </a:rPr>
              <a:t>https://github.com/tidyverse/</a:t>
            </a:r>
            <a:r>
              <a:rPr lang="es-CL" sz="1200" b="1" dirty="0">
                <a:solidFill>
                  <a:schemeClr val="bg1"/>
                </a:solidFill>
              </a:rPr>
              <a:t>stringr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7BD659BD-84A1-42FD-88FB-A737E4AA9DE5}"/>
              </a:ext>
            </a:extLst>
          </p:cNvPr>
          <p:cNvSpPr txBox="1"/>
          <p:nvPr/>
        </p:nvSpPr>
        <p:spPr>
          <a:xfrm>
            <a:off x="8773125" y="1845611"/>
            <a:ext cx="26498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>
                <a:solidFill>
                  <a:schemeClr val="bg1"/>
                </a:solidFill>
              </a:rPr>
              <a:t>https://github.com/tidyverse/</a:t>
            </a:r>
            <a:r>
              <a:rPr lang="es-CL" sz="1200" b="1" dirty="0">
                <a:solidFill>
                  <a:schemeClr val="bg1"/>
                </a:solidFill>
              </a:rPr>
              <a:t>forcats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5178D32D-B8EE-4934-88C3-1F61B6B10C4C}"/>
              </a:ext>
            </a:extLst>
          </p:cNvPr>
          <p:cNvSpPr txBox="1"/>
          <p:nvPr/>
        </p:nvSpPr>
        <p:spPr>
          <a:xfrm>
            <a:off x="8788469" y="2923557"/>
            <a:ext cx="32522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>
                <a:solidFill>
                  <a:schemeClr val="bg1"/>
                </a:solidFill>
              </a:rPr>
              <a:t>https://github.com/tidyverse/</a:t>
            </a:r>
            <a:r>
              <a:rPr lang="es-CL" sz="1200" b="1" dirty="0">
                <a:solidFill>
                  <a:schemeClr val="bg1"/>
                </a:solidFill>
              </a:rPr>
              <a:t>lubridate</a:t>
            </a:r>
          </a:p>
        </p:txBody>
      </p:sp>
      <p:pic>
        <p:nvPicPr>
          <p:cNvPr id="54" name="Imagen 53">
            <a:extLst>
              <a:ext uri="{FF2B5EF4-FFF2-40B4-BE49-F238E27FC236}">
                <a16:creationId xmlns:a16="http://schemas.microsoft.com/office/drawing/2014/main" id="{CC64FED6-9040-4384-8E83-870518A2BB4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54973" y="3580418"/>
            <a:ext cx="849894" cy="980919"/>
          </a:xfrm>
          <a:prstGeom prst="rect">
            <a:avLst/>
          </a:prstGeom>
        </p:spPr>
      </p:pic>
      <p:sp>
        <p:nvSpPr>
          <p:cNvPr id="56" name="CuadroTexto 55">
            <a:extLst>
              <a:ext uri="{FF2B5EF4-FFF2-40B4-BE49-F238E27FC236}">
                <a16:creationId xmlns:a16="http://schemas.microsoft.com/office/drawing/2014/main" id="{C1B1F3C7-FCED-45AF-ADE3-4FDDD30D88FE}"/>
              </a:ext>
            </a:extLst>
          </p:cNvPr>
          <p:cNvSpPr txBox="1"/>
          <p:nvPr/>
        </p:nvSpPr>
        <p:spPr>
          <a:xfrm>
            <a:off x="8788469" y="5050410"/>
            <a:ext cx="27989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rtl="0">
              <a:defRPr lang="es-ES"/>
            </a:defPPr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s-CL" sz="1200" dirty="0"/>
              <a:t>https://</a:t>
            </a:r>
            <a:r>
              <a:rPr lang="es-CL" sz="1200" b="1" dirty="0"/>
              <a:t>googlesheets4</a:t>
            </a:r>
            <a:r>
              <a:rPr lang="es-CL" sz="1200" dirty="0"/>
              <a:t>.tidyverse.org/</a:t>
            </a:r>
          </a:p>
        </p:txBody>
      </p:sp>
      <p:pic>
        <p:nvPicPr>
          <p:cNvPr id="57" name="Imagen 56">
            <a:extLst>
              <a:ext uri="{FF2B5EF4-FFF2-40B4-BE49-F238E27FC236}">
                <a16:creationId xmlns:a16="http://schemas.microsoft.com/office/drawing/2014/main" id="{E24F567E-CC13-4871-8F21-43F08ED829B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62229" y="4675511"/>
            <a:ext cx="849895" cy="980921"/>
          </a:xfrm>
          <a:prstGeom prst="rect">
            <a:avLst/>
          </a:prstGeom>
        </p:spPr>
      </p:pic>
      <p:sp>
        <p:nvSpPr>
          <p:cNvPr id="59" name="CuadroTexto 58">
            <a:extLst>
              <a:ext uri="{FF2B5EF4-FFF2-40B4-BE49-F238E27FC236}">
                <a16:creationId xmlns:a16="http://schemas.microsoft.com/office/drawing/2014/main" id="{DBE5D4DB-CF6D-45D9-A79B-E9A74966522E}"/>
              </a:ext>
            </a:extLst>
          </p:cNvPr>
          <p:cNvSpPr txBox="1"/>
          <p:nvPr/>
        </p:nvSpPr>
        <p:spPr>
          <a:xfrm>
            <a:off x="8788469" y="3951646"/>
            <a:ext cx="6100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rtl="0">
              <a:defRPr lang="es-ES"/>
            </a:defPPr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s-CL" dirty="0"/>
              <a:t>https://</a:t>
            </a:r>
            <a:r>
              <a:rPr lang="es-CL" b="1" dirty="0"/>
              <a:t>readxl</a:t>
            </a:r>
            <a:r>
              <a:rPr lang="es-CL" dirty="0"/>
              <a:t>.tidyverse.org/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DBE9F45B-67B4-4C17-9A74-E8CCC810A101}"/>
              </a:ext>
            </a:extLst>
          </p:cNvPr>
          <p:cNvSpPr txBox="1"/>
          <p:nvPr/>
        </p:nvSpPr>
        <p:spPr>
          <a:xfrm>
            <a:off x="5256387" y="6100548"/>
            <a:ext cx="74445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rtl="0">
              <a:defRPr lang="es-ES"/>
            </a:defPPr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s-CL" dirty="0"/>
              <a:t>https://haven.tidyverse.org/</a:t>
            </a:r>
          </a:p>
        </p:txBody>
      </p:sp>
      <p:pic>
        <p:nvPicPr>
          <p:cNvPr id="65" name="Imagen 64">
            <a:extLst>
              <a:ext uri="{FF2B5EF4-FFF2-40B4-BE49-F238E27FC236}">
                <a16:creationId xmlns:a16="http://schemas.microsoft.com/office/drawing/2014/main" id="{1907BDAA-1C25-4B42-BAA6-94FC7911815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30751" y="5745675"/>
            <a:ext cx="853588" cy="98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424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11ED1B-0E01-491C-90D2-6454E05520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CB05484-CCA3-4D36-A53C-87291F14D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5063" y="1984342"/>
            <a:ext cx="853150" cy="98467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A1F6827-C38E-453B-B74C-99C52A40D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450" y="3514595"/>
            <a:ext cx="849895" cy="98092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F49B094-C5A4-4EBF-9D7B-08F0C4600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3562" y="2707927"/>
            <a:ext cx="849894" cy="98092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08789DAF-32CF-4B4E-84A5-73B0618542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508" y="3564983"/>
            <a:ext cx="849895" cy="98092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6EAB8F21-46E9-44C1-9823-35B9AEDE59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1078" y="1976766"/>
            <a:ext cx="849894" cy="980919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C7DFD81B-25E6-4051-85DC-6AC82B5E9C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37676" y="1974633"/>
            <a:ext cx="849894" cy="985183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79CB1EE2-8FC4-4121-B310-F0DCBD7745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0817" y="2763309"/>
            <a:ext cx="849894" cy="984460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278F6E01-D985-4813-99BD-A772B084D6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1131" y="3584440"/>
            <a:ext cx="849894" cy="980919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08037D0A-9B76-4048-86E2-E18D58F579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38627" y="1984342"/>
            <a:ext cx="853588" cy="985183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B27A2DA9-DC01-420F-89AC-028F3D4F4A1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83753" y="3529912"/>
            <a:ext cx="849895" cy="984462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A0D204F3-7742-4A85-A55F-D4AEACC3F52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64558" y="2761145"/>
            <a:ext cx="849895" cy="980921"/>
          </a:xfrm>
          <a:prstGeom prst="rect">
            <a:avLst/>
          </a:prstGeom>
          <a:effectLst>
            <a:outerShdw blurRad="88900" dir="10800000" sx="110000" sy="110000" algn="ctr" rotWithShape="0">
              <a:schemeClr val="bg1">
                <a:alpha val="60000"/>
              </a:scheme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5E2712D-A2CA-4D85-A4E0-7D3DFAE69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105" y="1020224"/>
            <a:ext cx="5519636" cy="446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b="0" i="0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Con </a:t>
            </a:r>
            <a:r>
              <a:rPr kumimoji="0" lang="es-CL" altLang="es-CL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library</a:t>
            </a:r>
            <a:r>
              <a:rPr kumimoji="0" lang="es-CL" altLang="es-CL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(</a:t>
            </a:r>
            <a:r>
              <a:rPr kumimoji="0" lang="es-CL" altLang="es-CL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tidyverse</a:t>
            </a:r>
            <a:r>
              <a:rPr kumimoji="0" lang="es-CL" altLang="es-CL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)</a:t>
            </a:r>
            <a:r>
              <a:rPr kumimoji="0" lang="es-CL" altLang="es-CL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 </a:t>
            </a: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se va a cargar en </a:t>
            </a:r>
            <a:r>
              <a:rPr kumimoji="0" lang="es-CL" altLang="es-CL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RStudio</a:t>
            </a:r>
            <a:endParaRPr kumimoji="0" lang="es-CL" altLang="es-CL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CL" altLang="es-CL" dirty="0">
              <a:solidFill>
                <a:schemeClr val="bg1"/>
              </a:solidFill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ggplot2, para visualización de datos.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dplyr, para manipular datos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tidyr, para ordenar datos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readr, para importar datos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purrr, para programación funcional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tibble, otra manera de abordar 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stringr, para manejo de cadenas o </a:t>
            </a:r>
            <a:r>
              <a:rPr kumimoji="0" lang="es-CL" altLang="es-CL" b="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strings</a:t>
            </a: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forcats, para manejo de factores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lubridate, para manejo de fechas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CL" altLang="es-CL" dirty="0">
                <a:solidFill>
                  <a:schemeClr val="bg1"/>
                </a:solidFill>
                <a:latin typeface="Arial" panose="020B0604020202020204" pitchFamily="34" charset="0"/>
              </a:rPr>
              <a:t>magrittr, para hacer el código más leíble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readxl</a:t>
            </a:r>
            <a:r>
              <a:rPr lang="es-CL" altLang="es-CL" dirty="0">
                <a:solidFill>
                  <a:schemeClr val="bg1"/>
                </a:solidFill>
                <a:latin typeface="Arial" panose="020B0604020202020204" pitchFamily="34" charset="0"/>
              </a:rPr>
              <a:t>, para </a:t>
            </a: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leer archivos Excel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CL" altLang="es-CL" dirty="0">
                <a:solidFill>
                  <a:schemeClr val="bg1"/>
                </a:solidFill>
                <a:latin typeface="Arial" panose="020B0604020202020204" pitchFamily="34" charset="0"/>
              </a:rPr>
              <a:t>googlesheets4, para leer tablas de Google.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CL" altLang="es-CL" dirty="0" err="1">
                <a:solidFill>
                  <a:schemeClr val="bg1"/>
                </a:solidFill>
                <a:latin typeface="Arial" panose="020B0604020202020204" pitchFamily="34" charset="0"/>
              </a:rPr>
              <a:t>haven</a:t>
            </a:r>
            <a:r>
              <a:rPr lang="es-CL" altLang="es-CL" dirty="0">
                <a:solidFill>
                  <a:schemeClr val="bg1"/>
                </a:solidFill>
                <a:latin typeface="Arial" panose="020B0604020202020204" pitchFamily="34" charset="0"/>
              </a:rPr>
              <a:t>, para leer archivos Stata, SAS, SPSS </a:t>
            </a:r>
            <a:endParaRPr kumimoji="0" lang="es-CL" altLang="es-CL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F437E492-A89B-414C-B796-F06DBE9EBAC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66302" y="2761147"/>
            <a:ext cx="849894" cy="98091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6DDCB21-7FAF-44C3-A43F-917FA52F46E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28366" y="2761144"/>
            <a:ext cx="849895" cy="980921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409E0FDC-4E10-4B18-B31D-7BA00D34931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487307" y="3510333"/>
            <a:ext cx="853588" cy="98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87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39" y="2831091"/>
            <a:ext cx="3572686" cy="1325563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Importar archivos </a:t>
            </a:r>
          </a:p>
        </p:txBody>
      </p:sp>
      <p:sp>
        <p:nvSpPr>
          <p:cNvPr id="18" name="Marcador de pie de página 17">
            <a:extLst>
              <a:ext uri="{FF2B5EF4-FFF2-40B4-BE49-F238E27FC236}">
                <a16:creationId xmlns:a16="http://schemas.microsoft.com/office/drawing/2014/main" id="{59AC624B-4FD9-E308-F182-08902D49A82B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484632" y="6217920"/>
            <a:ext cx="4114800" cy="365125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pic>
        <p:nvPicPr>
          <p:cNvPr id="12" name="Marcador de posición de imagen 11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/>
          <a:srcRect l="21575" r="21575"/>
          <a:stretch/>
        </p:blipFill>
        <p:spPr>
          <a:xfrm>
            <a:off x="5745001" y="6545"/>
            <a:ext cx="6446999" cy="6858000"/>
          </a:xfrm>
        </p:spPr>
      </p:pic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9" name="Marcador de número de diapositiva 13">
            <a:extLst>
              <a:ext uri="{FF2B5EF4-FFF2-40B4-BE49-F238E27FC236}">
                <a16:creationId xmlns:a16="http://schemas.microsoft.com/office/drawing/2014/main" id="{D246665A-6901-3F62-340A-A95E775ACA4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rtlCol="0" anchor="ctr"/>
          <a:lstStyle>
            <a:defPPr>
              <a:defRPr lang="es-ES"/>
            </a:defPPr>
            <a:lvl1pPr marL="0" algn="ctr" defTabSz="914400" rtl="0" eaLnBrk="1" latinLnBrk="0" hangingPunct="1">
              <a:defRPr lang="es-ES"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fld id="{47FEACEE-25B4-4A2D-B147-27296E36371D}" type="slidenum">
              <a:rPr kumimoji="0" lang="es-E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es-ES"/>
              </a:pPr>
              <a:t>17</a:t>
            </a:fld>
            <a:endParaRPr kumimoji="0" lang="es-E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11ED1B-0E01-491C-90D2-6454E05520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F49B094-C5A4-4EBF-9D7B-08F0C4600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640" y="3559944"/>
            <a:ext cx="2051493" cy="2367766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A0D204F3-7742-4A85-A55F-D4AEACC3F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583" y="1664731"/>
            <a:ext cx="2051496" cy="2367770"/>
          </a:xfrm>
          <a:prstGeom prst="rect">
            <a:avLst/>
          </a:prstGeom>
          <a:effectLst>
            <a:outerShdw blurRad="88900" dir="10800000" sx="110000" sy="110000" algn="ctr" rotWithShape="0">
              <a:schemeClr val="bg1">
                <a:alpha val="60000"/>
              </a:schemeClr>
            </a:outerShdw>
          </a:effectLst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F437E492-A89B-414C-B796-F06DBE9EB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920" y="1664737"/>
            <a:ext cx="2051493" cy="236776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6DDCB21-7FAF-44C3-A43F-917FA52F46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1793" y="3559944"/>
            <a:ext cx="2051496" cy="236777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409E0FDC-4E10-4B18-B31D-7BA00D3493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6513" y="1664731"/>
            <a:ext cx="2060410" cy="2378057"/>
          </a:xfrm>
          <a:prstGeom prst="rect">
            <a:avLst/>
          </a:prstGeom>
        </p:spPr>
      </p:pic>
      <p:sp>
        <p:nvSpPr>
          <p:cNvPr id="21" name="Título 7">
            <a:extLst>
              <a:ext uri="{FF2B5EF4-FFF2-40B4-BE49-F238E27FC236}">
                <a16:creationId xmlns:a16="http://schemas.microsoft.com/office/drawing/2014/main" id="{3148B5F8-6856-4A05-BB8F-92792D17E793}"/>
              </a:ext>
            </a:extLst>
          </p:cNvPr>
          <p:cNvSpPr txBox="1">
            <a:spLocks/>
          </p:cNvSpPr>
          <p:nvPr/>
        </p:nvSpPr>
        <p:spPr>
          <a:xfrm>
            <a:off x="743345" y="613115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4400" b="1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CL" dirty="0"/>
              <a:t>Importar archivos</a:t>
            </a:r>
          </a:p>
        </p:txBody>
      </p:sp>
    </p:spTree>
    <p:extLst>
      <p:ext uri="{BB962C8B-B14F-4D97-AF65-F5344CB8AC3E}">
        <p14:creationId xmlns:p14="http://schemas.microsoft.com/office/powerpoint/2010/main" val="2989924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11ED1B-0E01-491C-90D2-6454E05520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F49B094-C5A4-4EBF-9D7B-08F0C4600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44" y="211908"/>
            <a:ext cx="849894" cy="98092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A0D204F3-7742-4A85-A55F-D4AEACC3F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4778" y="211908"/>
            <a:ext cx="849895" cy="980921"/>
          </a:xfrm>
          <a:prstGeom prst="rect">
            <a:avLst/>
          </a:prstGeom>
        </p:spPr>
      </p:pic>
      <p:sp>
        <p:nvSpPr>
          <p:cNvPr id="15" name="Título 4">
            <a:extLst>
              <a:ext uri="{FF2B5EF4-FFF2-40B4-BE49-F238E27FC236}">
                <a16:creationId xmlns:a16="http://schemas.microsoft.com/office/drawing/2014/main" id="{4ECE20EF-263F-40DB-980C-316C78340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838" y="411164"/>
            <a:ext cx="6982924" cy="1325563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 err="1"/>
              <a:t>readr</a:t>
            </a:r>
            <a:endParaRPr lang="es-E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0C4DFC2-D1E4-44D0-A39F-2B009813ED27}"/>
              </a:ext>
            </a:extLst>
          </p:cNvPr>
          <p:cNvSpPr txBox="1"/>
          <p:nvPr/>
        </p:nvSpPr>
        <p:spPr>
          <a:xfrm>
            <a:off x="1769108" y="1192828"/>
            <a:ext cx="85673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L" sz="1600" dirty="0">
                <a:solidFill>
                  <a:schemeClr val="bg1"/>
                </a:solidFill>
              </a:rPr>
              <a:t>El objetivo de readr es proporcionar una forma rápida y sencilla de leer datos rectangulares de archivos delimitados, como valores separados por comas (CSV) y valores separados por tabulaciones (TSV).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01AA1916-656C-4195-809B-10F9A05AEC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433"/>
          <a:stretch/>
        </p:blipFill>
        <p:spPr>
          <a:xfrm>
            <a:off x="2682332" y="2216285"/>
            <a:ext cx="6397013" cy="3714537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5EBE0DB6-DE5B-44CA-89D1-F7A651963801}"/>
              </a:ext>
            </a:extLst>
          </p:cNvPr>
          <p:cNvSpPr txBox="1"/>
          <p:nvPr/>
        </p:nvSpPr>
        <p:spPr>
          <a:xfrm>
            <a:off x="6816160" y="6261982"/>
            <a:ext cx="6100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>
                <a:solidFill>
                  <a:schemeClr val="bg1"/>
                </a:solidFill>
              </a:rPr>
              <a:t>https://rstudio.github.io/cheatsheets/data-import.pdf</a:t>
            </a:r>
          </a:p>
        </p:txBody>
      </p:sp>
    </p:spTree>
    <p:extLst>
      <p:ext uri="{BB962C8B-B14F-4D97-AF65-F5344CB8AC3E}">
        <p14:creationId xmlns:p14="http://schemas.microsoft.com/office/powerpoint/2010/main" val="981975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ítulo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Agenda</a:t>
            </a:r>
            <a:endParaRPr lang="es-ES" dirty="0"/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 err="1"/>
              <a:t>Recap</a:t>
            </a:r>
            <a:endParaRPr lang="es-ES" dirty="0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 err="1"/>
              <a:t>Import</a:t>
            </a:r>
            <a:endParaRPr lang="es-ES" dirty="0"/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 err="1"/>
              <a:t>Clean</a:t>
            </a:r>
            <a:endParaRPr lang="es-ES" dirty="0"/>
          </a:p>
        </p:txBody>
      </p:sp>
      <p:sp>
        <p:nvSpPr>
          <p:cNvPr id="20" name="Marcador de pie de página 19">
            <a:extLst>
              <a:ext uri="{FF2B5EF4-FFF2-40B4-BE49-F238E27FC236}">
                <a16:creationId xmlns:a16="http://schemas.microsoft.com/office/drawing/2014/main" id="{1664F554-8F3F-2148-FE86-1FE8F66B856B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noProof="0"/>
              <a:t>Título de la presentación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11ED1B-0E01-491C-90D2-6454E05520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A0D204F3-7742-4A85-A55F-D4AEACC3F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4778" y="211908"/>
            <a:ext cx="849895" cy="980921"/>
          </a:xfrm>
          <a:prstGeom prst="rect">
            <a:avLst/>
          </a:prstGeom>
        </p:spPr>
      </p:pic>
      <p:sp>
        <p:nvSpPr>
          <p:cNvPr id="15" name="Título 4">
            <a:extLst>
              <a:ext uri="{FF2B5EF4-FFF2-40B4-BE49-F238E27FC236}">
                <a16:creationId xmlns:a16="http://schemas.microsoft.com/office/drawing/2014/main" id="{4ECE20EF-263F-40DB-980C-316C78340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838" y="411164"/>
            <a:ext cx="6982924" cy="1325563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readxl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EBE0DB6-DE5B-44CA-89D1-F7A651963801}"/>
              </a:ext>
            </a:extLst>
          </p:cNvPr>
          <p:cNvSpPr txBox="1"/>
          <p:nvPr/>
        </p:nvSpPr>
        <p:spPr>
          <a:xfrm>
            <a:off x="6816160" y="6261982"/>
            <a:ext cx="6100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>
                <a:solidFill>
                  <a:schemeClr val="bg1"/>
                </a:solidFill>
              </a:rPr>
              <a:t>https://rstudio.github.io/cheatsheets/data-import.pdf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35A58DB-694E-491C-9C5B-521334448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206" y="1959624"/>
            <a:ext cx="3501085" cy="23703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8363C9E-8063-4BD8-8E02-1B77543BE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424" y="1299865"/>
            <a:ext cx="3019846" cy="425826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84C45D1-806D-48A3-96EA-7392A2158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806" y="165915"/>
            <a:ext cx="957032" cy="110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808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11ED1B-0E01-491C-90D2-6454E05520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sp>
        <p:nvSpPr>
          <p:cNvPr id="15" name="Título 4">
            <a:extLst>
              <a:ext uri="{FF2B5EF4-FFF2-40B4-BE49-F238E27FC236}">
                <a16:creationId xmlns:a16="http://schemas.microsoft.com/office/drawing/2014/main" id="{4ECE20EF-263F-40DB-980C-316C78340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1881" y="493494"/>
            <a:ext cx="1433222" cy="646332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rio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256FC41-3185-4B51-AB52-2E9E75556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691" y="255551"/>
            <a:ext cx="971190" cy="112221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A3454A5-C749-4A79-B22A-0F1F9FCD2211}"/>
              </a:ext>
            </a:extLst>
          </p:cNvPr>
          <p:cNvSpPr txBox="1"/>
          <p:nvPr/>
        </p:nvSpPr>
        <p:spPr>
          <a:xfrm>
            <a:off x="1863437" y="1597345"/>
            <a:ext cx="83150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El objetivo de rio es facilitar al máximo la I/E de archivos de datos en R mediante la implementación de dos funciones principales al estilo de las navajas suizas: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ítulo 4">
            <a:extLst>
              <a:ext uri="{FF2B5EF4-FFF2-40B4-BE49-F238E27FC236}">
                <a16:creationId xmlns:a16="http://schemas.microsoft.com/office/drawing/2014/main" id="{8B6F3406-3F8F-46C9-B116-88D20F723DCC}"/>
              </a:ext>
            </a:extLst>
          </p:cNvPr>
          <p:cNvSpPr txBox="1">
            <a:spLocks/>
          </p:cNvSpPr>
          <p:nvPr/>
        </p:nvSpPr>
        <p:spPr>
          <a:xfrm>
            <a:off x="1364674" y="3110267"/>
            <a:ext cx="7964452" cy="25582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4400" b="1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CL" sz="2000" dirty="0">
                <a:latin typeface="Consolas" panose="020B0609020204030204" pitchFamily="49" charset="0"/>
              </a:rPr>
              <a:t>data &lt;- </a:t>
            </a:r>
            <a:r>
              <a:rPr lang="es-CL" sz="2000" dirty="0" err="1">
                <a:latin typeface="Consolas" panose="020B0609020204030204" pitchFamily="49" charset="0"/>
              </a:rPr>
              <a:t>import</a:t>
            </a:r>
            <a:r>
              <a:rPr lang="es-CL" sz="2000" dirty="0">
                <a:latin typeface="Consolas" panose="020B0609020204030204" pitchFamily="49" charset="0"/>
              </a:rPr>
              <a:t>(file)</a:t>
            </a:r>
          </a:p>
          <a:p>
            <a:endParaRPr lang="es-CL" sz="2000" dirty="0">
              <a:latin typeface="Consolas" panose="020B0609020204030204" pitchFamily="49" charset="0"/>
            </a:endParaRPr>
          </a:p>
          <a:p>
            <a:r>
              <a:rPr lang="es-CL" sz="2000" b="0" dirty="0">
                <a:latin typeface="Consolas" panose="020B0609020204030204" pitchFamily="49" charset="0"/>
              </a:rPr>
              <a:t>#Ejemplos:</a:t>
            </a:r>
          </a:p>
          <a:p>
            <a:r>
              <a:rPr lang="es-CL" sz="2000" b="0" dirty="0">
                <a:latin typeface="Consolas" panose="020B0609020204030204" pitchFamily="49" charset="0"/>
              </a:rPr>
              <a:t>data &lt;- </a:t>
            </a:r>
            <a:r>
              <a:rPr lang="es-CL" sz="2000" b="0" dirty="0" err="1">
                <a:latin typeface="Consolas" panose="020B0609020204030204" pitchFamily="49" charset="0"/>
              </a:rPr>
              <a:t>import</a:t>
            </a:r>
            <a:r>
              <a:rPr lang="es-CL" sz="2000" b="0" dirty="0">
                <a:latin typeface="Consolas" panose="020B0609020204030204" pitchFamily="49" charset="0"/>
              </a:rPr>
              <a:t>(‘datos.xlsx’)</a:t>
            </a:r>
          </a:p>
          <a:p>
            <a:r>
              <a:rPr lang="es-CL" sz="2000" b="0" dirty="0">
                <a:latin typeface="Consolas" panose="020B0609020204030204" pitchFamily="49" charset="0"/>
              </a:rPr>
              <a:t>data &lt;- </a:t>
            </a:r>
            <a:r>
              <a:rPr lang="es-CL" sz="2000" b="0" dirty="0" err="1">
                <a:latin typeface="Consolas" panose="020B0609020204030204" pitchFamily="49" charset="0"/>
              </a:rPr>
              <a:t>import</a:t>
            </a:r>
            <a:r>
              <a:rPr lang="es-CL" sz="2000" b="0" dirty="0">
                <a:latin typeface="Consolas" panose="020B0609020204030204" pitchFamily="49" charset="0"/>
              </a:rPr>
              <a:t>(‘datos.csv’)</a:t>
            </a:r>
          </a:p>
          <a:p>
            <a:endParaRPr lang="es-CL" sz="2000" dirty="0">
              <a:latin typeface="Consolas" panose="020B0609020204030204" pitchFamily="49" charset="0"/>
            </a:endParaRPr>
          </a:p>
        </p:txBody>
      </p:sp>
      <p:sp>
        <p:nvSpPr>
          <p:cNvPr id="17" name="Título 4">
            <a:extLst>
              <a:ext uri="{FF2B5EF4-FFF2-40B4-BE49-F238E27FC236}">
                <a16:creationId xmlns:a16="http://schemas.microsoft.com/office/drawing/2014/main" id="{5CD35C45-F006-4DBF-9932-F8D9CD3E690F}"/>
              </a:ext>
            </a:extLst>
          </p:cNvPr>
          <p:cNvSpPr txBox="1">
            <a:spLocks/>
          </p:cNvSpPr>
          <p:nvPr/>
        </p:nvSpPr>
        <p:spPr>
          <a:xfrm>
            <a:off x="1863437" y="3834342"/>
            <a:ext cx="7964452" cy="646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4400" b="1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endParaRPr lang="es-CL" sz="3200" dirty="0"/>
          </a:p>
        </p:txBody>
      </p:sp>
      <p:sp>
        <p:nvSpPr>
          <p:cNvPr id="18" name="Título 4">
            <a:extLst>
              <a:ext uri="{FF2B5EF4-FFF2-40B4-BE49-F238E27FC236}">
                <a16:creationId xmlns:a16="http://schemas.microsoft.com/office/drawing/2014/main" id="{90101F4B-78EC-41AB-9ED2-DB76F2BA817C}"/>
              </a:ext>
            </a:extLst>
          </p:cNvPr>
          <p:cNvSpPr txBox="1">
            <a:spLocks/>
          </p:cNvSpPr>
          <p:nvPr/>
        </p:nvSpPr>
        <p:spPr>
          <a:xfrm>
            <a:off x="6096000" y="3114444"/>
            <a:ext cx="4480990" cy="26473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4400" b="1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CL" sz="2000" dirty="0" err="1">
                <a:latin typeface="Consolas" panose="020B0609020204030204" pitchFamily="49" charset="0"/>
              </a:rPr>
              <a:t>export</a:t>
            </a:r>
            <a:r>
              <a:rPr lang="es-CL" sz="2000" dirty="0">
                <a:latin typeface="Consolas" panose="020B0609020204030204" pitchFamily="49" charset="0"/>
              </a:rPr>
              <a:t>(data, archivo)</a:t>
            </a:r>
          </a:p>
          <a:p>
            <a:endParaRPr lang="es-CL" sz="2000" dirty="0">
              <a:latin typeface="Consolas" panose="020B0609020204030204" pitchFamily="49" charset="0"/>
            </a:endParaRPr>
          </a:p>
          <a:p>
            <a:r>
              <a:rPr lang="es-CL" sz="2000" b="0" dirty="0">
                <a:latin typeface="Consolas" panose="020B0609020204030204" pitchFamily="49" charset="0"/>
              </a:rPr>
              <a:t>#Ejemplos:</a:t>
            </a:r>
          </a:p>
          <a:p>
            <a:r>
              <a:rPr lang="es-CL" sz="2000" b="0" dirty="0" err="1">
                <a:latin typeface="Consolas" panose="020B0609020204030204" pitchFamily="49" charset="0"/>
              </a:rPr>
              <a:t>export</a:t>
            </a:r>
            <a:r>
              <a:rPr lang="es-CL" sz="2000" b="0" dirty="0">
                <a:latin typeface="Consolas" panose="020B0609020204030204" pitchFamily="49" charset="0"/>
              </a:rPr>
              <a:t>(data, ‘datos2.xlsx’)</a:t>
            </a:r>
          </a:p>
          <a:p>
            <a:r>
              <a:rPr lang="es-CL" sz="2000" b="0" dirty="0" err="1">
                <a:latin typeface="Consolas" panose="020B0609020204030204" pitchFamily="49" charset="0"/>
              </a:rPr>
              <a:t>export</a:t>
            </a:r>
            <a:r>
              <a:rPr lang="es-CL" sz="2000" b="0" dirty="0">
                <a:latin typeface="Consolas" panose="020B0609020204030204" pitchFamily="49" charset="0"/>
              </a:rPr>
              <a:t>(data, ‘datos2.csv’)</a:t>
            </a:r>
          </a:p>
          <a:p>
            <a:r>
              <a:rPr lang="es-CL" sz="2000" b="0" dirty="0" err="1">
                <a:latin typeface="Consolas" panose="020B0609020204030204" pitchFamily="49" charset="0"/>
              </a:rPr>
              <a:t>export</a:t>
            </a:r>
            <a:r>
              <a:rPr lang="es-CL" sz="2000" b="0" dirty="0">
                <a:latin typeface="Consolas" panose="020B0609020204030204" pitchFamily="49" charset="0"/>
              </a:rPr>
              <a:t>(data, ‘datos2.csv.zip’)</a:t>
            </a:r>
          </a:p>
          <a:p>
            <a:endParaRPr lang="es-CL" sz="2000" b="0" dirty="0">
              <a:latin typeface="Consolas" panose="020B0609020204030204" pitchFamily="49" charset="0"/>
            </a:endParaRPr>
          </a:p>
          <a:p>
            <a:endParaRPr lang="es-CL" sz="2000" dirty="0">
              <a:latin typeface="Consolas" panose="020B0609020204030204" pitchFamily="49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7AF532F-B5B8-449A-B929-89842928B27A}"/>
              </a:ext>
            </a:extLst>
          </p:cNvPr>
          <p:cNvSpPr txBox="1"/>
          <p:nvPr/>
        </p:nvSpPr>
        <p:spPr>
          <a:xfrm>
            <a:off x="1863437" y="4939866"/>
            <a:ext cx="8315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rio utiliza varias de las librerías de </a:t>
            </a:r>
            <a:r>
              <a:rPr lang="es-ES" dirty="0" err="1">
                <a:solidFill>
                  <a:schemeClr val="bg1"/>
                </a:solidFill>
              </a:rPr>
              <a:t>Tidyverse</a:t>
            </a:r>
            <a:r>
              <a:rPr lang="es-ES" dirty="0">
                <a:solidFill>
                  <a:schemeClr val="bg1"/>
                </a:solidFill>
              </a:rPr>
              <a:t>, pero no es parte de </a:t>
            </a:r>
            <a:r>
              <a:rPr lang="es-ES" dirty="0" err="1">
                <a:solidFill>
                  <a:schemeClr val="bg1"/>
                </a:solidFill>
              </a:rPr>
              <a:t>Tidyverse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177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11ED1B-0E01-491C-90D2-6454E05520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sp>
        <p:nvSpPr>
          <p:cNvPr id="15" name="Título 4">
            <a:extLst>
              <a:ext uri="{FF2B5EF4-FFF2-40B4-BE49-F238E27FC236}">
                <a16:creationId xmlns:a16="http://schemas.microsoft.com/office/drawing/2014/main" id="{4ECE20EF-263F-40DB-980C-316C78340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1881" y="493494"/>
            <a:ext cx="1433222" cy="646332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rio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256FC41-3185-4B51-AB52-2E9E75556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691" y="255551"/>
            <a:ext cx="971190" cy="1122218"/>
          </a:xfrm>
          <a:prstGeom prst="rect">
            <a:avLst/>
          </a:prstGeom>
        </p:spPr>
      </p:pic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FC94B1B9-16AE-45D4-A216-482EFF2F8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289169"/>
              </p:ext>
            </p:extLst>
          </p:nvPr>
        </p:nvGraphicFramePr>
        <p:xfrm>
          <a:off x="815386" y="2124088"/>
          <a:ext cx="4412675" cy="41132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22961">
                  <a:extLst>
                    <a:ext uri="{9D8B030D-6E8A-4147-A177-3AD203B41FA5}">
                      <a16:colId xmlns:a16="http://schemas.microsoft.com/office/drawing/2014/main" val="3836405976"/>
                    </a:ext>
                  </a:extLst>
                </a:gridCol>
                <a:gridCol w="1490394">
                  <a:extLst>
                    <a:ext uri="{9D8B030D-6E8A-4147-A177-3AD203B41FA5}">
                      <a16:colId xmlns:a16="http://schemas.microsoft.com/office/drawing/2014/main" val="1876670877"/>
                    </a:ext>
                  </a:extLst>
                </a:gridCol>
                <a:gridCol w="1099320">
                  <a:extLst>
                    <a:ext uri="{9D8B030D-6E8A-4147-A177-3AD203B41FA5}">
                      <a16:colId xmlns:a16="http://schemas.microsoft.com/office/drawing/2014/main" val="3744285232"/>
                    </a:ext>
                  </a:extLst>
                </a:gridCol>
              </a:tblGrid>
              <a:tr h="199062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Name</a:t>
                      </a:r>
                      <a:endParaRPr lang="es-C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Extensions / “format”</a:t>
                      </a:r>
                      <a:endParaRPr lang="es-C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Import Package</a:t>
                      </a:r>
                      <a:endParaRPr lang="es-CL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3689922170"/>
                  </a:ext>
                </a:extLst>
              </a:tr>
              <a:tr h="1990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Archive files (handled by tar)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tar / tar.gz / tgz / tar.bz2 / tbz2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utils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2353666210"/>
                  </a:ext>
                </a:extLst>
              </a:tr>
              <a:tr h="100610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Bzip2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bz2 / bzip2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 dirty="0">
                          <a:effectLst/>
                        </a:rPr>
                        <a:t>base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3243899430"/>
                  </a:ext>
                </a:extLst>
              </a:tr>
              <a:tr h="100610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Gzip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gz / gzip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base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1536413190"/>
                  </a:ext>
                </a:extLst>
              </a:tr>
              <a:tr h="100610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Zip files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zip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utils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2019464977"/>
                  </a:ext>
                </a:extLst>
              </a:tr>
              <a:tr h="100610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 dirty="0" err="1">
                          <a:effectLst/>
                        </a:rPr>
                        <a:t>Ambiguous</a:t>
                      </a:r>
                      <a:r>
                        <a:rPr lang="es-CL" sz="1050" u="none" strike="noStrike" dirty="0">
                          <a:effectLst/>
                        </a:rPr>
                        <a:t> file format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dat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data.table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561570003"/>
                  </a:ext>
                </a:extLst>
              </a:tr>
              <a:tr h="107524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Apache Arrow (Parquet)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parquet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nanoparquet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1899654904"/>
                  </a:ext>
                </a:extLst>
              </a:tr>
              <a:tr h="199062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CSVY (CSV + YAML metadata header)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csvy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data.table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1864436278"/>
                  </a:ext>
                </a:extLst>
              </a:tr>
              <a:tr h="100610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Comma-separated data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csv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data.table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3423282328"/>
                  </a:ext>
                </a:extLst>
              </a:tr>
              <a:tr h="199062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Comma-separated data (European)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csv2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data.table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3126638397"/>
                  </a:ext>
                </a:extLst>
              </a:tr>
              <a:tr h="100610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Data Interchange Format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dif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utils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3870930181"/>
                  </a:ext>
                </a:extLst>
              </a:tr>
              <a:tr h="107524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Epiinfo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epiinfo / rec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foreign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2963220381"/>
                  </a:ext>
                </a:extLst>
              </a:tr>
              <a:tr h="100610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Excel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excel / xlsx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readxl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3540317271"/>
                  </a:ext>
                </a:extLst>
              </a:tr>
              <a:tr h="100610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Excel (Legacy)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xls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readxl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2083112083"/>
                  </a:ext>
                </a:extLst>
              </a:tr>
              <a:tr h="100610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Fixed-width format data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fwf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readr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2473229812"/>
                  </a:ext>
                </a:extLst>
              </a:tr>
              <a:tr h="100610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Fortran data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fortran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utils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188637748"/>
                  </a:ext>
                </a:extLst>
              </a:tr>
              <a:tr h="107524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Google Sheets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googlesheets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data.table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1244650772"/>
                  </a:ext>
                </a:extLst>
              </a:tr>
              <a:tr h="107524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Minitab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minitab / mtp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foreign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3514364675"/>
                  </a:ext>
                </a:extLst>
              </a:tr>
              <a:tr h="100610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Pipe-separated data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psv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data.table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3384128509"/>
                  </a:ext>
                </a:extLst>
              </a:tr>
              <a:tr h="100610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R syntax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r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base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1997283478"/>
                  </a:ext>
                </a:extLst>
              </a:tr>
              <a:tr h="107524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SAS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sas / sas7bdat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haven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2180585646"/>
                  </a:ext>
                </a:extLst>
              </a:tr>
              <a:tr h="100610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SAS XPORT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xport / xpt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 dirty="0" err="1">
                          <a:effectLst/>
                        </a:rPr>
                        <a:t>haven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2753759201"/>
                  </a:ext>
                </a:extLst>
              </a:tr>
            </a:tbl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06DF0789-E054-419F-8E7B-79CACDC3A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565211"/>
              </p:ext>
            </p:extLst>
          </p:nvPr>
        </p:nvGraphicFramePr>
        <p:xfrm>
          <a:off x="5375841" y="2124088"/>
          <a:ext cx="6215389" cy="41378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67697">
                  <a:extLst>
                    <a:ext uri="{9D8B030D-6E8A-4147-A177-3AD203B41FA5}">
                      <a16:colId xmlns:a16="http://schemas.microsoft.com/office/drawing/2014/main" val="4196400358"/>
                    </a:ext>
                  </a:extLst>
                </a:gridCol>
                <a:gridCol w="2099266">
                  <a:extLst>
                    <a:ext uri="{9D8B030D-6E8A-4147-A177-3AD203B41FA5}">
                      <a16:colId xmlns:a16="http://schemas.microsoft.com/office/drawing/2014/main" val="2726231845"/>
                    </a:ext>
                  </a:extLst>
                </a:gridCol>
                <a:gridCol w="1548426">
                  <a:extLst>
                    <a:ext uri="{9D8B030D-6E8A-4147-A177-3AD203B41FA5}">
                      <a16:colId xmlns:a16="http://schemas.microsoft.com/office/drawing/2014/main" val="3152586910"/>
                    </a:ext>
                  </a:extLst>
                </a:gridCol>
              </a:tblGrid>
              <a:tr h="100610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 dirty="0">
                          <a:effectLst/>
                        </a:rPr>
                        <a:t>SPSS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sav / spss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haven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541303920"/>
                  </a:ext>
                </a:extLst>
              </a:tr>
              <a:tr h="100610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 dirty="0">
                          <a:effectLst/>
                        </a:rPr>
                        <a:t>SPSS (</a:t>
                      </a:r>
                      <a:r>
                        <a:rPr lang="es-CL" sz="1050" u="none" strike="noStrike" dirty="0" err="1">
                          <a:effectLst/>
                        </a:rPr>
                        <a:t>compressed</a:t>
                      </a:r>
                      <a:r>
                        <a:rPr lang="es-CL" sz="1050" u="none" strike="noStrike" dirty="0">
                          <a:effectLst/>
                        </a:rPr>
                        <a:t>)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zsav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haven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992923603"/>
                  </a:ext>
                </a:extLst>
              </a:tr>
              <a:tr h="100610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 dirty="0">
                          <a:effectLst/>
                        </a:rPr>
                        <a:t>SPSS Portable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por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haven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1016451031"/>
                  </a:ext>
                </a:extLst>
              </a:tr>
              <a:tr h="100610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Saved R objects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rda / rdata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base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1396115593"/>
                  </a:ext>
                </a:extLst>
              </a:tr>
              <a:tr h="100610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Serialized R objects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 dirty="0" err="1">
                          <a:effectLst/>
                        </a:rPr>
                        <a:t>rds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base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36982707"/>
                  </a:ext>
                </a:extLst>
              </a:tr>
              <a:tr h="100610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Stata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dta / stata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haven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1379952007"/>
                  </a:ext>
                </a:extLst>
              </a:tr>
              <a:tr h="100610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Systat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 dirty="0" err="1">
                          <a:effectLst/>
                        </a:rPr>
                        <a:t>syd</a:t>
                      </a:r>
                      <a:r>
                        <a:rPr lang="es-CL" sz="1050" u="none" strike="noStrike" dirty="0">
                          <a:effectLst/>
                        </a:rPr>
                        <a:t> / </a:t>
                      </a:r>
                      <a:r>
                        <a:rPr lang="es-CL" sz="1050" u="none" strike="noStrike" dirty="0" err="1">
                          <a:effectLst/>
                        </a:rPr>
                        <a:t>systat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foreign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4096867523"/>
                  </a:ext>
                </a:extLst>
              </a:tr>
              <a:tr h="100610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Tab-separated data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/ tsv / txt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data.table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2627947192"/>
                  </a:ext>
                </a:extLst>
              </a:tr>
              <a:tr h="1990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Text Representations of R Objects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 dirty="0" err="1">
                          <a:effectLst/>
                        </a:rPr>
                        <a:t>dump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base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1161955527"/>
                  </a:ext>
                </a:extLst>
              </a:tr>
              <a:tr h="199062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Weka Attribute-Relation File Format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 dirty="0" err="1">
                          <a:effectLst/>
                        </a:rPr>
                        <a:t>arff</a:t>
                      </a:r>
                      <a:r>
                        <a:rPr lang="es-CL" sz="1050" u="none" strike="noStrike" dirty="0">
                          <a:effectLst/>
                        </a:rPr>
                        <a:t> / </a:t>
                      </a:r>
                      <a:r>
                        <a:rPr lang="es-CL" sz="1050" u="none" strike="noStrike" dirty="0" err="1">
                          <a:effectLst/>
                        </a:rPr>
                        <a:t>weka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foreign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1944425150"/>
                  </a:ext>
                </a:extLst>
              </a:tr>
              <a:tr h="100610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XBASE database files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dbf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foreign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3834779206"/>
                  </a:ext>
                </a:extLst>
              </a:tr>
              <a:tr h="100610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Clipboard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 dirty="0" err="1">
                          <a:effectLst/>
                        </a:rPr>
                        <a:t>clipboard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clipr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1991337299"/>
                  </a:ext>
                </a:extLst>
              </a:tr>
              <a:tr h="107524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EViews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eviews / wf1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hexView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3611277488"/>
                  </a:ext>
                </a:extLst>
              </a:tr>
              <a:tr h="100610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Fast Storage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fst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fst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2971022015"/>
                  </a:ext>
                </a:extLst>
              </a:tr>
              <a:tr h="1990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Feather R/Python interchange format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 dirty="0" err="1">
                          <a:effectLst/>
                        </a:rPr>
                        <a:t>feather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arrow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1088812060"/>
                  </a:ext>
                </a:extLst>
              </a:tr>
              <a:tr h="100610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Graphpad Prism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pzfx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pzfx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888898507"/>
                  </a:ext>
                </a:extLst>
              </a:tr>
              <a:tr h="100610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HTML Tables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 dirty="0" err="1">
                          <a:effectLst/>
                        </a:rPr>
                        <a:t>htm</a:t>
                      </a:r>
                      <a:r>
                        <a:rPr lang="es-CL" sz="1050" u="none" strike="noStrike" dirty="0">
                          <a:effectLst/>
                        </a:rPr>
                        <a:t> / </a:t>
                      </a:r>
                      <a:r>
                        <a:rPr lang="es-CL" sz="1050" u="none" strike="noStrike" dirty="0" err="1">
                          <a:effectLst/>
                        </a:rPr>
                        <a:t>html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xml2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3326437666"/>
                  </a:ext>
                </a:extLst>
              </a:tr>
              <a:tr h="100610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JSON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json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jsonlite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4160278834"/>
                  </a:ext>
                </a:extLst>
              </a:tr>
              <a:tr h="107524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Matlab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mat / matlab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rmatio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2265717863"/>
                  </a:ext>
                </a:extLst>
              </a:tr>
              <a:tr h="199062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OpenDocument Spreadsheet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 dirty="0" err="1">
                          <a:effectLst/>
                        </a:rPr>
                        <a:t>ods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readODS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3985966814"/>
                  </a:ext>
                </a:extLst>
              </a:tr>
              <a:tr h="199062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OpenDocument Spreadsheet (Flat)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fods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readODS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4234899012"/>
                  </a:ext>
                </a:extLst>
              </a:tr>
              <a:tr h="199062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Serialized R objects (Quick)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 dirty="0" err="1">
                          <a:effectLst/>
                        </a:rPr>
                        <a:t>qs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qs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2280033361"/>
                  </a:ext>
                </a:extLst>
              </a:tr>
              <a:tr h="100610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Shallow XML documents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xml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xml2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1636707907"/>
                  </a:ext>
                </a:extLst>
              </a:tr>
              <a:tr h="100610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>
                          <a:effectLst/>
                        </a:rPr>
                        <a:t>YAML</a:t>
                      </a:r>
                      <a:endParaRPr lang="es-CL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 dirty="0" err="1">
                          <a:effectLst/>
                        </a:rPr>
                        <a:t>yaml</a:t>
                      </a:r>
                      <a:r>
                        <a:rPr lang="es-CL" sz="1050" u="none" strike="noStrike" dirty="0">
                          <a:effectLst/>
                        </a:rPr>
                        <a:t> / </a:t>
                      </a:r>
                      <a:r>
                        <a:rPr lang="es-CL" sz="1050" u="none" strike="noStrike" dirty="0" err="1">
                          <a:effectLst/>
                        </a:rPr>
                        <a:t>yml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050" u="none" strike="noStrike" dirty="0" err="1">
                          <a:effectLst/>
                        </a:rPr>
                        <a:t>yaml</a:t>
                      </a:r>
                      <a:endParaRPr lang="es-C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09" marR="3509" marT="3509" marB="0" anchor="ctr"/>
                </a:tc>
                <a:extLst>
                  <a:ext uri="{0D108BD9-81ED-4DB2-BD59-A6C34878D82A}">
                    <a16:rowId xmlns:a16="http://schemas.microsoft.com/office/drawing/2014/main" val="182838199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3D91E4F6-6955-4E64-8135-36CD11586203}"/>
              </a:ext>
            </a:extLst>
          </p:cNvPr>
          <p:cNvSpPr txBox="1"/>
          <p:nvPr/>
        </p:nvSpPr>
        <p:spPr>
          <a:xfrm>
            <a:off x="929345" y="1516813"/>
            <a:ext cx="7501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Tipos de archivo soportados, para usarlos todos se pueden instalar con: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ítulo 4">
            <a:extLst>
              <a:ext uri="{FF2B5EF4-FFF2-40B4-BE49-F238E27FC236}">
                <a16:creationId xmlns:a16="http://schemas.microsoft.com/office/drawing/2014/main" id="{4D962E42-FEB4-4C65-9D3C-7DCACAEC229C}"/>
              </a:ext>
            </a:extLst>
          </p:cNvPr>
          <p:cNvSpPr txBox="1">
            <a:spLocks/>
          </p:cNvSpPr>
          <p:nvPr/>
        </p:nvSpPr>
        <p:spPr>
          <a:xfrm>
            <a:off x="8430427" y="1516813"/>
            <a:ext cx="7964452" cy="25582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4400" b="1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CL" sz="2000" dirty="0" err="1">
                <a:latin typeface="Consolas" panose="020B0609020204030204" pitchFamily="49" charset="0"/>
              </a:rPr>
              <a:t>install_formats</a:t>
            </a:r>
            <a:r>
              <a:rPr lang="es-CL" sz="2000" dirty="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0254109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360D74E4-1172-440D-A121-A43A8278D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Dataframe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11ED1B-0E01-491C-90D2-6454E05520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graphicFrame>
        <p:nvGraphicFramePr>
          <p:cNvPr id="6" name="Tabla 11">
            <a:extLst>
              <a:ext uri="{FF2B5EF4-FFF2-40B4-BE49-F238E27FC236}">
                <a16:creationId xmlns:a16="http://schemas.microsoft.com/office/drawing/2014/main" id="{748BA1F2-92FB-4F95-840A-EE9122CC83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670770"/>
              </p:ext>
            </p:extLst>
          </p:nvPr>
        </p:nvGraphicFramePr>
        <p:xfrm>
          <a:off x="3737531" y="1871296"/>
          <a:ext cx="7427505" cy="2444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917">
                  <a:extLst>
                    <a:ext uri="{9D8B030D-6E8A-4147-A177-3AD203B41FA5}">
                      <a16:colId xmlns:a16="http://schemas.microsoft.com/office/drawing/2014/main" val="1381763623"/>
                    </a:ext>
                  </a:extLst>
                </a:gridCol>
                <a:gridCol w="1259592">
                  <a:extLst>
                    <a:ext uri="{9D8B030D-6E8A-4147-A177-3AD203B41FA5}">
                      <a16:colId xmlns:a16="http://schemas.microsoft.com/office/drawing/2014/main" val="2138069954"/>
                    </a:ext>
                  </a:extLst>
                </a:gridCol>
                <a:gridCol w="849650">
                  <a:extLst>
                    <a:ext uri="{9D8B030D-6E8A-4147-A177-3AD203B41FA5}">
                      <a16:colId xmlns:a16="http://schemas.microsoft.com/office/drawing/2014/main" val="3874733852"/>
                    </a:ext>
                  </a:extLst>
                </a:gridCol>
                <a:gridCol w="729170">
                  <a:extLst>
                    <a:ext uri="{9D8B030D-6E8A-4147-A177-3AD203B41FA5}">
                      <a16:colId xmlns:a16="http://schemas.microsoft.com/office/drawing/2014/main" val="3667622563"/>
                    </a:ext>
                  </a:extLst>
                </a:gridCol>
                <a:gridCol w="1734243">
                  <a:extLst>
                    <a:ext uri="{9D8B030D-6E8A-4147-A177-3AD203B41FA5}">
                      <a16:colId xmlns:a16="http://schemas.microsoft.com/office/drawing/2014/main" val="2009153354"/>
                    </a:ext>
                  </a:extLst>
                </a:gridCol>
                <a:gridCol w="1483429">
                  <a:extLst>
                    <a:ext uri="{9D8B030D-6E8A-4147-A177-3AD203B41FA5}">
                      <a16:colId xmlns:a16="http://schemas.microsoft.com/office/drawing/2014/main" val="4114004114"/>
                    </a:ext>
                  </a:extLst>
                </a:gridCol>
                <a:gridCol w="813504">
                  <a:extLst>
                    <a:ext uri="{9D8B030D-6E8A-4147-A177-3AD203B41FA5}">
                      <a16:colId xmlns:a16="http://schemas.microsoft.com/office/drawing/2014/main" val="2295816775"/>
                    </a:ext>
                  </a:extLst>
                </a:gridCol>
              </a:tblGrid>
              <a:tr h="408489"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 marL="187677" marR="187677" marT="93839" marB="93839">
                    <a:solidFill>
                      <a:srgbClr val="CBDD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 err="1">
                          <a:solidFill>
                            <a:schemeClr val="tx1"/>
                          </a:solidFill>
                        </a:rPr>
                        <a:t>f_nacimiento</a:t>
                      </a:r>
                      <a:endParaRPr lang="es-CL" sz="1200" dirty="0">
                        <a:solidFill>
                          <a:schemeClr val="tx1"/>
                        </a:solidFill>
                      </a:endParaRPr>
                    </a:p>
                  </a:txBody>
                  <a:tcPr marL="187677" marR="187677" marT="93839" marB="93839">
                    <a:solidFill>
                      <a:srgbClr val="EEC9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edad</a:t>
                      </a:r>
                    </a:p>
                  </a:txBody>
                  <a:tcPr marL="187677" marR="187677" marT="93839" marB="93839">
                    <a:solidFill>
                      <a:srgbClr val="CBDD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 err="1">
                          <a:solidFill>
                            <a:schemeClr val="tx1"/>
                          </a:solidFill>
                        </a:rPr>
                        <a:t>imc</a:t>
                      </a:r>
                      <a:endParaRPr lang="es-CL" sz="1200" dirty="0">
                        <a:solidFill>
                          <a:schemeClr val="tx1"/>
                        </a:solidFill>
                      </a:endParaRPr>
                    </a:p>
                  </a:txBody>
                  <a:tcPr marL="187677" marR="187677" marT="93839" marB="93839">
                    <a:solidFill>
                      <a:srgbClr val="C8AF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establecimiento</a:t>
                      </a:r>
                    </a:p>
                  </a:txBody>
                  <a:tcPr marL="187677" marR="187677" marT="93839" marB="93839">
                    <a:solidFill>
                      <a:srgbClr val="DAE3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 err="1">
                          <a:solidFill>
                            <a:schemeClr val="tx1"/>
                          </a:solidFill>
                        </a:rPr>
                        <a:t>p_cardiovascular</a:t>
                      </a:r>
                      <a:endParaRPr lang="es-CL" sz="1200" dirty="0">
                        <a:solidFill>
                          <a:schemeClr val="tx1"/>
                        </a:solidFill>
                      </a:endParaRPr>
                    </a:p>
                  </a:txBody>
                  <a:tcPr marL="187677" marR="187677" marT="93839" marB="93839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riesgo</a:t>
                      </a:r>
                    </a:p>
                  </a:txBody>
                  <a:tcPr marL="187677" marR="187677" marT="93839" marB="93839">
                    <a:solidFill>
                      <a:srgbClr val="FFF2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8464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87677" marR="187677" marT="93839" marB="93839">
                    <a:solidFill>
                      <a:srgbClr val="CBDD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16-05-1970</a:t>
                      </a:r>
                    </a:p>
                  </a:txBody>
                  <a:tcPr marL="187677" marR="187677" marT="93839" marB="93839">
                    <a:solidFill>
                      <a:srgbClr val="EEC9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54</a:t>
                      </a:r>
                    </a:p>
                  </a:txBody>
                  <a:tcPr marL="187677" marR="187677" marT="93839" marB="93839">
                    <a:solidFill>
                      <a:srgbClr val="CBDD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22.4</a:t>
                      </a:r>
                    </a:p>
                  </a:txBody>
                  <a:tcPr marL="187677" marR="187677" marT="93839" marB="93839">
                    <a:solidFill>
                      <a:srgbClr val="C8AF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“Recreo”</a:t>
                      </a:r>
                    </a:p>
                  </a:txBody>
                  <a:tcPr marL="187677" marR="187677" marT="93839" marB="93839">
                    <a:solidFill>
                      <a:srgbClr val="DAE3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 marL="187677" marR="187677" marT="93839" marB="93839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Bajo</a:t>
                      </a:r>
                    </a:p>
                  </a:txBody>
                  <a:tcPr marL="187677" marR="187677" marT="93839" marB="93839">
                    <a:solidFill>
                      <a:srgbClr val="FFF2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2668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87677" marR="187677" marT="93839" marB="93839">
                    <a:solidFill>
                      <a:srgbClr val="CBDDD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1200" dirty="0">
                        <a:solidFill>
                          <a:schemeClr val="tx1"/>
                        </a:solidFill>
                      </a:endParaRPr>
                    </a:p>
                  </a:txBody>
                  <a:tcPr marL="187677" marR="187677" marT="93839" marB="93839">
                    <a:solidFill>
                      <a:srgbClr val="EEC9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75</a:t>
                      </a:r>
                    </a:p>
                  </a:txBody>
                  <a:tcPr marL="187677" marR="187677" marT="93839" marB="93839">
                    <a:solidFill>
                      <a:srgbClr val="CBDD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28,3</a:t>
                      </a:r>
                    </a:p>
                  </a:txBody>
                  <a:tcPr marL="187677" marR="187677" marT="93839" marB="93839">
                    <a:solidFill>
                      <a:srgbClr val="C8AF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“Centro de Salud Familiar Recreo”</a:t>
                      </a:r>
                    </a:p>
                  </a:txBody>
                  <a:tcPr marL="187677" marR="187677" marT="93839" marB="93839">
                    <a:solidFill>
                      <a:srgbClr val="DAE3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1200" dirty="0">
                        <a:solidFill>
                          <a:schemeClr val="tx1"/>
                        </a:solidFill>
                      </a:endParaRPr>
                    </a:p>
                  </a:txBody>
                  <a:tcPr marL="187677" marR="187677" marT="93839" marB="93839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Alto</a:t>
                      </a:r>
                    </a:p>
                  </a:txBody>
                  <a:tcPr marL="187677" marR="187677" marT="93839" marB="93839">
                    <a:solidFill>
                      <a:srgbClr val="FFF2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0980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187677" marR="187677" marT="93839" marB="93839">
                    <a:solidFill>
                      <a:srgbClr val="CBDD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1950-10-01</a:t>
                      </a:r>
                    </a:p>
                  </a:txBody>
                  <a:tcPr marL="187677" marR="187677" marT="93839" marB="93839">
                    <a:solidFill>
                      <a:srgbClr val="EEC9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187677" marR="187677" marT="93839" marB="93839">
                    <a:solidFill>
                      <a:srgbClr val="CBDD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26,9</a:t>
                      </a:r>
                    </a:p>
                  </a:txBody>
                  <a:tcPr marL="187677" marR="187677" marT="93839" marB="93839">
                    <a:solidFill>
                      <a:srgbClr val="C8AF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“CESFAM Recreo”</a:t>
                      </a:r>
                    </a:p>
                  </a:txBody>
                  <a:tcPr marL="187677" marR="187677" marT="93839" marB="93839">
                    <a:solidFill>
                      <a:srgbClr val="DAE3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SI</a:t>
                      </a:r>
                    </a:p>
                  </a:txBody>
                  <a:tcPr marL="187677" marR="187677" marT="93839" marB="93839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Medio</a:t>
                      </a:r>
                    </a:p>
                  </a:txBody>
                  <a:tcPr marL="187677" marR="187677" marT="93839" marB="93839">
                    <a:solidFill>
                      <a:srgbClr val="FFF2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544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187677" marR="187677" marT="93839" marB="93839">
                    <a:solidFill>
                      <a:srgbClr val="CBDD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02-01-1956</a:t>
                      </a:r>
                    </a:p>
                  </a:txBody>
                  <a:tcPr marL="187677" marR="187677" marT="93839" marB="93839">
                    <a:solidFill>
                      <a:srgbClr val="EEC9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68</a:t>
                      </a:r>
                    </a:p>
                  </a:txBody>
                  <a:tcPr marL="187677" marR="187677" marT="93839" marB="93839">
                    <a:solidFill>
                      <a:srgbClr val="CBDD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1200" dirty="0">
                        <a:solidFill>
                          <a:schemeClr val="tx1"/>
                        </a:solidFill>
                      </a:endParaRPr>
                    </a:p>
                  </a:txBody>
                  <a:tcPr marL="187677" marR="187677" marT="93839" marB="93839">
                    <a:solidFill>
                      <a:srgbClr val="C8AF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“CESFAM recreo”</a:t>
                      </a:r>
                    </a:p>
                  </a:txBody>
                  <a:tcPr marL="187677" marR="187677" marT="93839" marB="93839">
                    <a:solidFill>
                      <a:srgbClr val="DAE3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 marL="187677" marR="187677" marT="93839" marB="93839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Medio</a:t>
                      </a:r>
                    </a:p>
                  </a:txBody>
                  <a:tcPr marL="187677" marR="187677" marT="93839" marB="93839">
                    <a:solidFill>
                      <a:srgbClr val="FFF2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5787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187677" marR="187677" marT="93839" marB="93839">
                    <a:solidFill>
                      <a:srgbClr val="CBDD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05-01-1974</a:t>
                      </a:r>
                    </a:p>
                  </a:txBody>
                  <a:tcPr marL="187677" marR="187677" marT="93839" marB="93839">
                    <a:solidFill>
                      <a:srgbClr val="EEC9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50</a:t>
                      </a:r>
                    </a:p>
                  </a:txBody>
                  <a:tcPr marL="187677" marR="187677" marT="93839" marB="93839">
                    <a:solidFill>
                      <a:srgbClr val="CBDD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25,0</a:t>
                      </a:r>
                    </a:p>
                  </a:txBody>
                  <a:tcPr marL="187677" marR="187677" marT="93839" marB="93839">
                    <a:solidFill>
                      <a:srgbClr val="C8AF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“CESFAM Recreo”</a:t>
                      </a:r>
                    </a:p>
                  </a:txBody>
                  <a:tcPr marL="187677" marR="187677" marT="93839" marB="93839">
                    <a:solidFill>
                      <a:srgbClr val="DAE3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200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 marL="187677" marR="187677" marT="93839" marB="93839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sz="1200" dirty="0">
                        <a:solidFill>
                          <a:schemeClr val="tx1"/>
                        </a:solidFill>
                      </a:endParaRPr>
                    </a:p>
                  </a:txBody>
                  <a:tcPr marL="187677" marR="187677" marT="93839" marB="93839">
                    <a:solidFill>
                      <a:srgbClr val="FFF2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0543733"/>
                  </a:ext>
                </a:extLst>
              </a:tr>
            </a:tbl>
          </a:graphicData>
        </a:graphic>
      </p:graphicFrame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49A5EA8A-51DC-42E6-B4F4-CB922DC8D6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86185"/>
              </p:ext>
            </p:extLst>
          </p:nvPr>
        </p:nvGraphicFramePr>
        <p:xfrm>
          <a:off x="581709" y="1871296"/>
          <a:ext cx="2726267" cy="2487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310">
                  <a:extLst>
                    <a:ext uri="{9D8B030D-6E8A-4147-A177-3AD203B41FA5}">
                      <a16:colId xmlns:a16="http://schemas.microsoft.com/office/drawing/2014/main" val="1805901618"/>
                    </a:ext>
                  </a:extLst>
                </a:gridCol>
                <a:gridCol w="1269957">
                  <a:extLst>
                    <a:ext uri="{9D8B030D-6E8A-4147-A177-3AD203B41FA5}">
                      <a16:colId xmlns:a16="http://schemas.microsoft.com/office/drawing/2014/main" val="1242005950"/>
                    </a:ext>
                  </a:extLst>
                </a:gridCol>
              </a:tblGrid>
              <a:tr h="349166">
                <a:tc>
                  <a:txBody>
                    <a:bodyPr/>
                    <a:lstStyle/>
                    <a:p>
                      <a:pPr algn="ctr"/>
                      <a:r>
                        <a:rPr lang="es-CL" sz="1100" dirty="0">
                          <a:solidFill>
                            <a:schemeClr val="bg1"/>
                          </a:solidFill>
                        </a:rPr>
                        <a:t>Variables</a:t>
                      </a:r>
                    </a:p>
                  </a:txBody>
                  <a:tcPr marL="187677" marR="187677" marT="93839" marB="93839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100" dirty="0">
                          <a:solidFill>
                            <a:schemeClr val="bg1"/>
                          </a:solidFill>
                        </a:rPr>
                        <a:t>Ejemplos</a:t>
                      </a:r>
                    </a:p>
                  </a:txBody>
                  <a:tcPr marL="187677" marR="187677" marT="93839" marB="93839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676901"/>
                  </a:ext>
                </a:extLst>
              </a:tr>
              <a:tr h="349166">
                <a:tc>
                  <a:txBody>
                    <a:bodyPr/>
                    <a:lstStyle/>
                    <a:p>
                      <a:pPr algn="ctr"/>
                      <a:r>
                        <a:rPr lang="es-CL" sz="1100" dirty="0" err="1">
                          <a:solidFill>
                            <a:schemeClr val="tx1"/>
                          </a:solidFill>
                        </a:rPr>
                        <a:t>Integer</a:t>
                      </a:r>
                      <a:endParaRPr lang="es-CL" sz="1100" dirty="0">
                        <a:solidFill>
                          <a:schemeClr val="tx1"/>
                        </a:solidFill>
                      </a:endParaRPr>
                    </a:p>
                  </a:txBody>
                  <a:tcPr marL="187677" marR="187677" marT="93839" marB="93839">
                    <a:solidFill>
                      <a:srgbClr val="CBDD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1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 marL="187677" marR="187677" marT="93839" marB="93839">
                    <a:solidFill>
                      <a:srgbClr val="CBDD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874598"/>
                  </a:ext>
                </a:extLst>
              </a:tr>
              <a:tr h="349166">
                <a:tc>
                  <a:txBody>
                    <a:bodyPr/>
                    <a:lstStyle/>
                    <a:p>
                      <a:pPr algn="ctr"/>
                      <a:r>
                        <a:rPr lang="es-CL" sz="1100" dirty="0" err="1">
                          <a:solidFill>
                            <a:schemeClr val="tx1"/>
                          </a:solidFill>
                        </a:rPr>
                        <a:t>Numeric</a:t>
                      </a:r>
                      <a:endParaRPr lang="es-CL" sz="1100" dirty="0">
                        <a:solidFill>
                          <a:schemeClr val="tx1"/>
                        </a:solidFill>
                      </a:endParaRPr>
                    </a:p>
                  </a:txBody>
                  <a:tcPr marL="187677" marR="187677" marT="93839" marB="93839">
                    <a:solidFill>
                      <a:srgbClr val="C8AF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100" dirty="0">
                          <a:solidFill>
                            <a:schemeClr val="tx1"/>
                          </a:solidFill>
                        </a:rPr>
                        <a:t>0.05</a:t>
                      </a:r>
                    </a:p>
                  </a:txBody>
                  <a:tcPr marL="187677" marR="187677" marT="93839" marB="93839">
                    <a:solidFill>
                      <a:srgbClr val="C8A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200139"/>
                  </a:ext>
                </a:extLst>
              </a:tr>
              <a:tr h="349166">
                <a:tc>
                  <a:txBody>
                    <a:bodyPr/>
                    <a:lstStyle/>
                    <a:p>
                      <a:pPr algn="ctr"/>
                      <a:r>
                        <a:rPr lang="es-CL" sz="1100" dirty="0">
                          <a:solidFill>
                            <a:schemeClr val="tx1"/>
                          </a:solidFill>
                        </a:rPr>
                        <a:t>Character</a:t>
                      </a:r>
                    </a:p>
                  </a:txBody>
                  <a:tcPr marL="187677" marR="187677" marT="93839" marB="93839">
                    <a:solidFill>
                      <a:srgbClr val="DAE3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1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es-CL" sz="1100" dirty="0" err="1">
                          <a:solidFill>
                            <a:schemeClr val="tx1"/>
                          </a:solidFill>
                        </a:rPr>
                        <a:t>hello</a:t>
                      </a:r>
                      <a:r>
                        <a:rPr lang="es-CL" sz="1100" dirty="0">
                          <a:solidFill>
                            <a:schemeClr val="tx1"/>
                          </a:solidFill>
                        </a:rPr>
                        <a:t>”</a:t>
                      </a:r>
                    </a:p>
                  </a:txBody>
                  <a:tcPr marL="187677" marR="187677" marT="93839" marB="93839">
                    <a:solidFill>
                      <a:srgbClr val="DAE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825199"/>
                  </a:ext>
                </a:extLst>
              </a:tr>
              <a:tr h="349166">
                <a:tc>
                  <a:txBody>
                    <a:bodyPr/>
                    <a:lstStyle/>
                    <a:p>
                      <a:pPr algn="ctr"/>
                      <a:r>
                        <a:rPr lang="es-CL" sz="1100" dirty="0" err="1">
                          <a:solidFill>
                            <a:schemeClr val="tx1"/>
                          </a:solidFill>
                        </a:rPr>
                        <a:t>Logical</a:t>
                      </a:r>
                      <a:endParaRPr lang="es-CL" sz="1100" dirty="0">
                        <a:solidFill>
                          <a:schemeClr val="tx1"/>
                        </a:solidFill>
                      </a:endParaRPr>
                    </a:p>
                  </a:txBody>
                  <a:tcPr marL="187677" marR="187677" marT="93839" marB="93839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100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 marL="187677" marR="187677" marT="93839" marB="93839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563600"/>
                  </a:ext>
                </a:extLst>
              </a:tr>
              <a:tr h="349166">
                <a:tc>
                  <a:txBody>
                    <a:bodyPr/>
                    <a:lstStyle/>
                    <a:p>
                      <a:pPr algn="ctr"/>
                      <a:r>
                        <a:rPr lang="es-CL" sz="1100" dirty="0">
                          <a:solidFill>
                            <a:schemeClr val="tx1"/>
                          </a:solidFill>
                        </a:rPr>
                        <a:t>Factor</a:t>
                      </a:r>
                    </a:p>
                  </a:txBody>
                  <a:tcPr marL="187677" marR="187677" marT="93839" marB="93839">
                    <a:solidFill>
                      <a:srgbClr val="FFF2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100" dirty="0">
                          <a:solidFill>
                            <a:schemeClr val="tx1"/>
                          </a:solidFill>
                        </a:rPr>
                        <a:t>“Green”</a:t>
                      </a:r>
                    </a:p>
                  </a:txBody>
                  <a:tcPr marL="187677" marR="187677" marT="93839" marB="93839">
                    <a:solidFill>
                      <a:srgbClr val="FFF2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502082"/>
                  </a:ext>
                </a:extLst>
              </a:tr>
              <a:tr h="349166">
                <a:tc>
                  <a:txBody>
                    <a:bodyPr/>
                    <a:lstStyle/>
                    <a:p>
                      <a:pPr algn="ctr"/>
                      <a:r>
                        <a:rPr lang="es-CL" sz="1100" dirty="0">
                          <a:solidFill>
                            <a:schemeClr val="tx1"/>
                          </a:solidFill>
                        </a:rPr>
                        <a:t>Date</a:t>
                      </a:r>
                    </a:p>
                  </a:txBody>
                  <a:tcPr marL="187677" marR="187677" marT="93839" marB="93839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100" dirty="0">
                          <a:solidFill>
                            <a:schemeClr val="tx1"/>
                          </a:solidFill>
                        </a:rPr>
                        <a:t>“05-07-1994”</a:t>
                      </a:r>
                    </a:p>
                  </a:txBody>
                  <a:tcPr marL="187677" marR="187677" marT="93839" marB="93839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859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8516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11ED1B-0E01-491C-90D2-6454E05520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DF22664-2863-467C-ADB3-9BA023AF4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659206"/>
          </a:xfrm>
        </p:spPr>
        <p:txBody>
          <a:bodyPr/>
          <a:lstStyle/>
          <a:p>
            <a:r>
              <a:rPr lang="es-CL" dirty="0"/>
              <a:t>Importar archivo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B3FBD93-38A0-4D12-8CE9-D31D9FB80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90032"/>
            <a:ext cx="957032" cy="110457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64FBFCC-62E4-4632-B5F4-F5DC8E85A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55" y="2766523"/>
            <a:ext cx="2743583" cy="301032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EAAEC78-5EE7-4499-B452-6326252D4D5D}"/>
              </a:ext>
            </a:extLst>
          </p:cNvPr>
          <p:cNvSpPr txBox="1"/>
          <p:nvPr/>
        </p:nvSpPr>
        <p:spPr>
          <a:xfrm>
            <a:off x="4491318" y="2932855"/>
            <a:ext cx="6275293" cy="267765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s-CL" sz="2400" dirty="0">
                <a:solidFill>
                  <a:prstClr val="white"/>
                </a:solidFill>
                <a:latin typeface="Consolas" panose="020B0609020204030204" pitchFamily="49" charset="0"/>
                <a:ea typeface="微软雅黑"/>
                <a:cs typeface="Posterama" panose="020B0504020200020000" pitchFamily="34" charset="0"/>
              </a:rPr>
              <a:t>data &lt;- </a:t>
            </a:r>
            <a:r>
              <a:rPr lang="es-CL" sz="2400" dirty="0" err="1">
                <a:solidFill>
                  <a:prstClr val="white"/>
                </a:solidFill>
                <a:latin typeface="Consolas" panose="020B0609020204030204" pitchFamily="49" charset="0"/>
                <a:ea typeface="微软雅黑"/>
                <a:cs typeface="Posterama" panose="020B0504020200020000" pitchFamily="34" charset="0"/>
              </a:rPr>
              <a:t>read_excel</a:t>
            </a:r>
            <a:r>
              <a:rPr lang="es-CL" sz="2400" dirty="0">
                <a:solidFill>
                  <a:prstClr val="white"/>
                </a:solidFill>
                <a:latin typeface="Consolas" panose="020B0609020204030204" pitchFamily="49" charset="0"/>
                <a:ea typeface="微软雅黑"/>
                <a:cs typeface="Posterama" panose="020B0504020200020000" pitchFamily="34" charset="0"/>
              </a:rPr>
              <a:t>(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s-CL" sz="2400" dirty="0">
                <a:solidFill>
                  <a:prstClr val="white"/>
                </a:solidFill>
                <a:latin typeface="Consolas" panose="020B0609020204030204" pitchFamily="49" charset="0"/>
                <a:ea typeface="微软雅黑"/>
                <a:cs typeface="Posterama" panose="020B0504020200020000" pitchFamily="34" charset="0"/>
              </a:rPr>
              <a:t>	</a:t>
            </a:r>
            <a:r>
              <a:rPr lang="es-CL" sz="2400" dirty="0" err="1">
                <a:solidFill>
                  <a:prstClr val="white"/>
                </a:solidFill>
                <a:latin typeface="Consolas" panose="020B0609020204030204" pitchFamily="49" charset="0"/>
                <a:ea typeface="微软雅黑"/>
                <a:cs typeface="Posterama" panose="020B0504020200020000" pitchFamily="34" charset="0"/>
              </a:rPr>
              <a:t>path</a:t>
            </a:r>
            <a:r>
              <a:rPr lang="es-CL" sz="2400" dirty="0">
                <a:solidFill>
                  <a:prstClr val="white"/>
                </a:solidFill>
                <a:latin typeface="Consolas" panose="020B0609020204030204" pitchFamily="49" charset="0"/>
                <a:ea typeface="微软雅黑"/>
                <a:cs typeface="Posterama" panose="020B0504020200020000" pitchFamily="34" charset="0"/>
              </a:rPr>
              <a:t> = “le_2024.xlsx”,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s-CL" sz="2400" dirty="0">
                <a:solidFill>
                  <a:prstClr val="white"/>
                </a:solidFill>
                <a:latin typeface="Consolas" panose="020B0609020204030204" pitchFamily="49" charset="0"/>
                <a:ea typeface="微软雅黑"/>
                <a:cs typeface="Posterama" panose="020B0504020200020000" pitchFamily="34" charset="0"/>
              </a:rPr>
              <a:t>	</a:t>
            </a:r>
            <a:r>
              <a:rPr lang="es-CL" sz="2400" dirty="0" err="1">
                <a:solidFill>
                  <a:prstClr val="white"/>
                </a:solidFill>
                <a:latin typeface="Consolas" panose="020B0609020204030204" pitchFamily="49" charset="0"/>
                <a:ea typeface="微软雅黑"/>
                <a:cs typeface="Posterama" panose="020B0504020200020000" pitchFamily="34" charset="0"/>
              </a:rPr>
              <a:t>sheet</a:t>
            </a:r>
            <a:r>
              <a:rPr lang="es-CL" sz="2400" dirty="0">
                <a:solidFill>
                  <a:prstClr val="white"/>
                </a:solidFill>
                <a:latin typeface="Consolas" panose="020B0609020204030204" pitchFamily="49" charset="0"/>
                <a:ea typeface="微软雅黑"/>
                <a:cs typeface="Posterama" panose="020B0504020200020000" pitchFamily="34" charset="0"/>
              </a:rPr>
              <a:t> =“Hoja 2”,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s-CL" sz="2400" dirty="0">
                <a:solidFill>
                  <a:prstClr val="white"/>
                </a:solidFill>
                <a:latin typeface="Consolas" panose="020B0609020204030204" pitchFamily="49" charset="0"/>
                <a:ea typeface="微软雅黑"/>
                <a:cs typeface="Posterama" panose="020B0504020200020000" pitchFamily="34" charset="0"/>
              </a:rPr>
              <a:t>	</a:t>
            </a:r>
            <a:r>
              <a:rPr lang="es-CL" sz="2400" dirty="0" err="1">
                <a:solidFill>
                  <a:prstClr val="white"/>
                </a:solidFill>
                <a:latin typeface="Consolas" panose="020B0609020204030204" pitchFamily="49" charset="0"/>
                <a:ea typeface="微软雅黑"/>
                <a:cs typeface="Posterama" panose="020B0504020200020000" pitchFamily="34" charset="0"/>
              </a:rPr>
              <a:t>skip</a:t>
            </a:r>
            <a:r>
              <a:rPr lang="es-CL" sz="2400" dirty="0">
                <a:solidFill>
                  <a:prstClr val="white"/>
                </a:solidFill>
                <a:latin typeface="Consolas" panose="020B0609020204030204" pitchFamily="49" charset="0"/>
                <a:ea typeface="微软雅黑"/>
                <a:cs typeface="Posterama" panose="020B0504020200020000" pitchFamily="34" charset="0"/>
              </a:rPr>
              <a:t> = 5,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s-CL" sz="2400" dirty="0">
                <a:solidFill>
                  <a:prstClr val="white"/>
                </a:solidFill>
                <a:latin typeface="Consolas" panose="020B0609020204030204" pitchFamily="49" charset="0"/>
                <a:ea typeface="微软雅黑"/>
                <a:cs typeface="Posterama" panose="020B0504020200020000" pitchFamily="34" charset="0"/>
              </a:rPr>
              <a:t>	</a:t>
            </a:r>
            <a:r>
              <a:rPr lang="es-CL" sz="2400" dirty="0" err="1">
                <a:solidFill>
                  <a:prstClr val="white"/>
                </a:solidFill>
                <a:latin typeface="Consolas" panose="020B0609020204030204" pitchFamily="49" charset="0"/>
                <a:ea typeface="微软雅黑"/>
                <a:cs typeface="Posterama" panose="020B0504020200020000" pitchFamily="34" charset="0"/>
              </a:rPr>
              <a:t>na</a:t>
            </a:r>
            <a:r>
              <a:rPr lang="es-CL" sz="2400" dirty="0">
                <a:solidFill>
                  <a:prstClr val="white"/>
                </a:solidFill>
                <a:latin typeface="Consolas" panose="020B0609020204030204" pitchFamily="49" charset="0"/>
                <a:ea typeface="微软雅黑"/>
                <a:cs typeface="Posterama" panose="020B0504020200020000" pitchFamily="34" charset="0"/>
              </a:rPr>
              <a:t> = “NA”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s-CL" sz="2400" dirty="0">
                <a:solidFill>
                  <a:prstClr val="white"/>
                </a:solidFill>
                <a:latin typeface="Consolas" panose="020B0609020204030204" pitchFamily="49" charset="0"/>
                <a:ea typeface="微软雅黑"/>
                <a:cs typeface="Posterama" panose="020B0504020200020000" pitchFamily="34" charset="0"/>
              </a:rPr>
              <a:t>	)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s-CL" sz="24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61DB11B-D02B-4B3D-B8AD-161CB033CF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213" y="2250700"/>
            <a:ext cx="19303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 ?</a:t>
            </a:r>
            <a:r>
              <a:rPr kumimoji="0" lang="es-CL" altLang="es-CL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read_excel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s-CL" altLang="es-CL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977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11ED1B-0E01-491C-90D2-6454E05520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DF22664-2863-467C-ADB3-9BA023AF4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659206"/>
          </a:xfrm>
        </p:spPr>
        <p:txBody>
          <a:bodyPr/>
          <a:lstStyle/>
          <a:p>
            <a:r>
              <a:rPr lang="es-CL" dirty="0"/>
              <a:t>Revisar la data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E38F132D-846C-4F27-811C-18743B4731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632" y="2364815"/>
            <a:ext cx="4110421" cy="2646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s-CL" altLang="es-CL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dplyr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::</a:t>
            </a:r>
            <a:r>
              <a:rPr lang="es-CL" altLang="es-CL" dirty="0" err="1">
                <a:solidFill>
                  <a:schemeClr val="bg1"/>
                </a:solidFill>
                <a:latin typeface="Consolas" panose="020B0609020204030204" pitchFamily="49" charset="0"/>
              </a:rPr>
              <a:t>glimpse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(data)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s-CL" altLang="es-CL" dirty="0" err="1">
                <a:solidFill>
                  <a:schemeClr val="bg1"/>
                </a:solidFill>
                <a:latin typeface="Consolas" panose="020B0609020204030204" pitchFamily="49" charset="0"/>
              </a:rPr>
              <a:t>skimr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::</a:t>
            </a:r>
            <a:r>
              <a:rPr lang="es-CL" altLang="es-CL" dirty="0" err="1">
                <a:solidFill>
                  <a:schemeClr val="bg1"/>
                </a:solidFill>
                <a:latin typeface="Consolas" panose="020B0609020204030204" pitchFamily="49" charset="0"/>
              </a:rPr>
              <a:t>skim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base::</a:t>
            </a:r>
            <a:r>
              <a:rPr lang="es-CL" altLang="es-CL" dirty="0" err="1">
                <a:solidFill>
                  <a:schemeClr val="bg1"/>
                </a:solidFill>
                <a:latin typeface="Consolas" panose="020B0609020204030204" pitchFamily="49" charset="0"/>
              </a:rPr>
              <a:t>summary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s-CL" altLang="es-CL" dirty="0" err="1">
                <a:solidFill>
                  <a:schemeClr val="bg1"/>
                </a:solidFill>
                <a:latin typeface="Consolas" panose="020B0609020204030204" pitchFamily="49" charset="0"/>
              </a:rPr>
              <a:t>visdat:vis_dat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s-CL" altLang="es-CL" dirty="0" err="1">
                <a:solidFill>
                  <a:schemeClr val="bg1"/>
                </a:solidFill>
                <a:latin typeface="Consolas" panose="020B0609020204030204" pitchFamily="49" charset="0"/>
              </a:rPr>
              <a:t>summarytools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::</a:t>
            </a:r>
            <a:r>
              <a:rPr lang="es-CL" altLang="es-CL" dirty="0" err="1">
                <a:solidFill>
                  <a:schemeClr val="bg1"/>
                </a:solidFill>
                <a:latin typeface="Consolas" panose="020B0609020204030204" pitchFamily="49" charset="0"/>
              </a:rPr>
              <a:t>dfSummary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s-CL" altLang="es-CL" dirty="0" err="1">
                <a:solidFill>
                  <a:schemeClr val="bg1"/>
                </a:solidFill>
                <a:latin typeface="Consolas" panose="020B0609020204030204" pitchFamily="49" charset="0"/>
              </a:rPr>
              <a:t>DataExplorer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::</a:t>
            </a:r>
            <a:r>
              <a:rPr lang="es-CL" altLang="es-CL" dirty="0" err="1">
                <a:solidFill>
                  <a:schemeClr val="bg1"/>
                </a:solidFill>
                <a:latin typeface="Consolas" panose="020B0609020204030204" pitchFamily="49" charset="0"/>
              </a:rPr>
              <a:t>create_report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s-CL" altLang="es-CL" dirty="0" err="1">
                <a:solidFill>
                  <a:schemeClr val="bg1"/>
                </a:solidFill>
                <a:latin typeface="Consolas" panose="020B0609020204030204" pitchFamily="49" charset="0"/>
              </a:rPr>
              <a:t>Hmisc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::describe()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3372D8A-49BB-4594-AA2D-12D79A046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202" y="2048838"/>
            <a:ext cx="6354151" cy="327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87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11ED1B-0E01-491C-90D2-6454E05520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DF22664-2863-467C-ADB3-9BA023AF4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659206"/>
          </a:xfrm>
        </p:spPr>
        <p:txBody>
          <a:bodyPr/>
          <a:lstStyle/>
          <a:p>
            <a:r>
              <a:rPr lang="es-CL" dirty="0"/>
              <a:t>Revisar la data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E38F132D-846C-4F27-811C-18743B4731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632" y="2364815"/>
            <a:ext cx="4110421" cy="2646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s-CL" altLang="es-CL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dplyr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::</a:t>
            </a:r>
            <a:r>
              <a:rPr lang="es-CL" altLang="es-CL" dirty="0" err="1">
                <a:solidFill>
                  <a:schemeClr val="bg1"/>
                </a:solidFill>
                <a:latin typeface="Consolas" panose="020B0609020204030204" pitchFamily="49" charset="0"/>
              </a:rPr>
              <a:t>glimpse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(data)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s-CL" altLang="es-CL" dirty="0" err="1">
                <a:solidFill>
                  <a:schemeClr val="bg1"/>
                </a:solidFill>
                <a:latin typeface="Consolas" panose="020B0609020204030204" pitchFamily="49" charset="0"/>
              </a:rPr>
              <a:t>skimr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::</a:t>
            </a:r>
            <a:r>
              <a:rPr lang="es-CL" altLang="es-CL" dirty="0" err="1">
                <a:solidFill>
                  <a:schemeClr val="bg1"/>
                </a:solidFill>
                <a:latin typeface="Consolas" panose="020B0609020204030204" pitchFamily="49" charset="0"/>
              </a:rPr>
              <a:t>skim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base::</a:t>
            </a:r>
            <a:r>
              <a:rPr lang="es-CL" altLang="es-CL" dirty="0" err="1">
                <a:solidFill>
                  <a:schemeClr val="bg1"/>
                </a:solidFill>
                <a:latin typeface="Consolas" panose="020B0609020204030204" pitchFamily="49" charset="0"/>
              </a:rPr>
              <a:t>summary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s-CL" altLang="es-CL" dirty="0" err="1">
                <a:solidFill>
                  <a:schemeClr val="bg1"/>
                </a:solidFill>
                <a:latin typeface="Consolas" panose="020B0609020204030204" pitchFamily="49" charset="0"/>
              </a:rPr>
              <a:t>visdat:vis_dat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s-CL" altLang="es-CL" dirty="0" err="1">
                <a:solidFill>
                  <a:schemeClr val="bg1"/>
                </a:solidFill>
                <a:latin typeface="Consolas" panose="020B0609020204030204" pitchFamily="49" charset="0"/>
              </a:rPr>
              <a:t>summarytools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::</a:t>
            </a:r>
            <a:r>
              <a:rPr lang="es-CL" altLang="es-CL" dirty="0" err="1">
                <a:solidFill>
                  <a:schemeClr val="bg1"/>
                </a:solidFill>
                <a:latin typeface="Consolas" panose="020B0609020204030204" pitchFamily="49" charset="0"/>
              </a:rPr>
              <a:t>dfSummary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s-CL" altLang="es-CL" dirty="0" err="1">
                <a:solidFill>
                  <a:schemeClr val="bg1"/>
                </a:solidFill>
                <a:latin typeface="Consolas" panose="020B0609020204030204" pitchFamily="49" charset="0"/>
              </a:rPr>
              <a:t>DataExplorer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::</a:t>
            </a:r>
            <a:r>
              <a:rPr lang="es-CL" altLang="es-CL" dirty="0" err="1">
                <a:solidFill>
                  <a:schemeClr val="bg1"/>
                </a:solidFill>
                <a:latin typeface="Consolas" panose="020B0609020204030204" pitchFamily="49" charset="0"/>
              </a:rPr>
              <a:t>create_report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s-CL" altLang="es-CL" dirty="0" err="1">
                <a:solidFill>
                  <a:schemeClr val="bg1"/>
                </a:solidFill>
                <a:latin typeface="Consolas" panose="020B0609020204030204" pitchFamily="49" charset="0"/>
              </a:rPr>
              <a:t>Hmisc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::describe()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B34A184-6C41-425E-B922-865E24FF9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271" y="1821231"/>
            <a:ext cx="5513294" cy="321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87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11ED1B-0E01-491C-90D2-6454E05520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DF22664-2863-467C-ADB3-9BA023AF4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659206"/>
          </a:xfrm>
        </p:spPr>
        <p:txBody>
          <a:bodyPr/>
          <a:lstStyle/>
          <a:p>
            <a:r>
              <a:rPr lang="es-CL" dirty="0"/>
              <a:t>Limpiar dataframe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E38F132D-846C-4F27-811C-18743B4731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005" y="3862905"/>
            <a:ext cx="4387235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clean_data</a:t>
            </a: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&lt;- data %&gt;%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CL" altLang="es-CL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janitor</a:t>
            </a: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kumimoji="0" lang="es-CL" altLang="es-CL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clean_names</a:t>
            </a:r>
            <a:r>
              <a:rPr kumimoji="0" lang="es-CL" altLang="es-CL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() %&gt;%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CL" altLang="es-CL" dirty="0" err="1">
                <a:solidFill>
                  <a:schemeClr val="bg1"/>
                </a:solidFill>
                <a:latin typeface="Consolas" panose="020B0609020204030204" pitchFamily="49" charset="0"/>
              </a:rPr>
              <a:t>janitor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::</a:t>
            </a:r>
            <a:r>
              <a:rPr lang="es-CL" altLang="es-CL" dirty="0" err="1">
                <a:solidFill>
                  <a:schemeClr val="bg1"/>
                </a:solidFill>
                <a:latin typeface="Consolas" panose="020B0609020204030204" pitchFamily="49" charset="0"/>
              </a:rPr>
              <a:t>remove_empty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s-CL" altLang="es-CL" dirty="0" err="1">
                <a:solidFill>
                  <a:schemeClr val="bg1"/>
                </a:solidFill>
                <a:latin typeface="Consolas" panose="020B0609020204030204" pitchFamily="49" charset="0"/>
              </a:rPr>
              <a:t>which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 = c(“</a:t>
            </a:r>
            <a:r>
              <a:rPr lang="es-CL" altLang="es-CL" dirty="0" err="1">
                <a:solidFill>
                  <a:schemeClr val="bg1"/>
                </a:solidFill>
                <a:latin typeface="Consolas" panose="020B0609020204030204" pitchFamily="49" charset="0"/>
              </a:rPr>
              <a:t>rows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”,”</a:t>
            </a:r>
            <a:r>
              <a:rPr lang="es-CL" altLang="es-CL" dirty="0" err="1">
                <a:solidFill>
                  <a:schemeClr val="bg1"/>
                </a:solidFill>
                <a:latin typeface="Consolas" panose="020B0609020204030204" pitchFamily="49" charset="0"/>
              </a:rPr>
              <a:t>cols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”)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	)</a:t>
            </a:r>
            <a:endParaRPr kumimoji="0" lang="es-CL" altLang="es-CL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2B66746-5742-4A11-878D-D129EA395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614" y="531387"/>
            <a:ext cx="851551" cy="986380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28E4157A-6296-4F9E-A4F8-43521C4F16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4550" y="4021181"/>
            <a:ext cx="382752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CL" altLang="es-CL" dirty="0" err="1">
                <a:solidFill>
                  <a:schemeClr val="bg1"/>
                </a:solidFill>
                <a:latin typeface="Consolas" panose="020B0609020204030204" pitchFamily="49" charset="0"/>
              </a:rPr>
              <a:t>clean_data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 &lt;- data %&gt;%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s-CL" altLang="es-CL" dirty="0" err="1">
                <a:solidFill>
                  <a:schemeClr val="bg1"/>
                </a:solidFill>
                <a:latin typeface="Consolas" panose="020B0609020204030204" pitchFamily="49" charset="0"/>
              </a:rPr>
              <a:t>select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s-CL" altLang="es-CL" dirty="0" err="1">
                <a:solidFill>
                  <a:schemeClr val="bg1"/>
                </a:solidFill>
                <a:latin typeface="Consolas" panose="020B0609020204030204" pitchFamily="49" charset="0"/>
              </a:rPr>
              <a:t>pat_id,race:start_bp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CL" altLang="es-CL" dirty="0" err="1">
                <a:solidFill>
                  <a:schemeClr val="bg1"/>
                </a:solidFill>
                <a:latin typeface="Consolas" panose="020B0609020204030204" pitchFamily="49" charset="0"/>
              </a:rPr>
              <a:t>slice</a:t>
            </a:r>
            <a:r>
              <a:rPr lang="es-CL" altLang="es-CL" dirty="0">
                <a:solidFill>
                  <a:schemeClr val="bg1"/>
                </a:solidFill>
                <a:latin typeface="Consolas" panose="020B0609020204030204" pitchFamily="49" charset="0"/>
              </a:rPr>
              <a:t>(13:18) </a:t>
            </a:r>
          </a:p>
        </p:txBody>
      </p:sp>
      <p:sp>
        <p:nvSpPr>
          <p:cNvPr id="12" name="Título 2">
            <a:extLst>
              <a:ext uri="{FF2B5EF4-FFF2-40B4-BE49-F238E27FC236}">
                <a16:creationId xmlns:a16="http://schemas.microsoft.com/office/drawing/2014/main" id="{B9E7CF99-66E7-4DAB-9BCE-968CCC6225C6}"/>
              </a:ext>
            </a:extLst>
          </p:cNvPr>
          <p:cNvSpPr txBox="1">
            <a:spLocks/>
          </p:cNvSpPr>
          <p:nvPr/>
        </p:nvSpPr>
        <p:spPr>
          <a:xfrm>
            <a:off x="5456226" y="4066200"/>
            <a:ext cx="1378155" cy="6592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4400" b="1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CL" dirty="0"/>
              <a:t>VS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979C9A0-C1BB-46D6-9A56-505B15013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285" y="1517767"/>
            <a:ext cx="5401429" cy="1667108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66B629AB-3078-4FEB-BC2A-7221AC855F1A}"/>
              </a:ext>
            </a:extLst>
          </p:cNvPr>
          <p:cNvSpPr/>
          <p:nvPr/>
        </p:nvSpPr>
        <p:spPr>
          <a:xfrm>
            <a:off x="7174550" y="1433155"/>
            <a:ext cx="524698" cy="182436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CC68C3E5-EEF5-4DFA-B875-3AB9605D5CEE}"/>
              </a:ext>
            </a:extLst>
          </p:cNvPr>
          <p:cNvSpPr/>
          <p:nvPr/>
        </p:nvSpPr>
        <p:spPr>
          <a:xfrm>
            <a:off x="3395284" y="2580864"/>
            <a:ext cx="5574979" cy="21031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77287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11ED1B-0E01-491C-90D2-6454E05520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DF22664-2863-467C-ADB3-9BA023AF4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36" y="692825"/>
            <a:ext cx="10889796" cy="659206"/>
          </a:xfrm>
        </p:spPr>
        <p:txBody>
          <a:bodyPr/>
          <a:lstStyle/>
          <a:p>
            <a:r>
              <a:rPr lang="es-CL" dirty="0"/>
              <a:t>Unificar valores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E88DFDE-5AD6-4D2D-8E4B-818BA6846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08" y="2076313"/>
            <a:ext cx="1962424" cy="204816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1AD45FF-BF69-42F3-B20F-3C306F671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7284" y="2869823"/>
            <a:ext cx="2220381" cy="1151308"/>
          </a:xfrm>
          <a:prstGeom prst="rect">
            <a:avLst/>
          </a:prstGeom>
        </p:spPr>
      </p:pic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3A19DDA4-2252-4541-A50B-37C18326A5E0}"/>
              </a:ext>
            </a:extLst>
          </p:cNvPr>
          <p:cNvSpPr/>
          <p:nvPr/>
        </p:nvSpPr>
        <p:spPr>
          <a:xfrm>
            <a:off x="3291623" y="3031231"/>
            <a:ext cx="4857150" cy="828492"/>
          </a:xfrm>
          <a:custGeom>
            <a:avLst/>
            <a:gdLst>
              <a:gd name="connsiteX0" fmla="*/ 0 w 4857150"/>
              <a:gd name="connsiteY0" fmla="*/ 0 h 828492"/>
              <a:gd name="connsiteX1" fmla="*/ 210312 w 4857150"/>
              <a:gd name="connsiteY1" fmla="*/ 82296 h 828492"/>
              <a:gd name="connsiteX2" fmla="*/ 749808 w 4857150"/>
              <a:gd name="connsiteY2" fmla="*/ 237744 h 828492"/>
              <a:gd name="connsiteX3" fmla="*/ 896112 w 4857150"/>
              <a:gd name="connsiteY3" fmla="*/ 283464 h 828492"/>
              <a:gd name="connsiteX4" fmla="*/ 1527048 w 4857150"/>
              <a:gd name="connsiteY4" fmla="*/ 393192 h 828492"/>
              <a:gd name="connsiteX5" fmla="*/ 1764792 w 4857150"/>
              <a:gd name="connsiteY5" fmla="*/ 420624 h 828492"/>
              <a:gd name="connsiteX6" fmla="*/ 2423160 w 4857150"/>
              <a:gd name="connsiteY6" fmla="*/ 429768 h 828492"/>
              <a:gd name="connsiteX7" fmla="*/ 4142232 w 4857150"/>
              <a:gd name="connsiteY7" fmla="*/ 484632 h 828492"/>
              <a:gd name="connsiteX8" fmla="*/ 4315968 w 4857150"/>
              <a:gd name="connsiteY8" fmla="*/ 502920 h 828492"/>
              <a:gd name="connsiteX9" fmla="*/ 4507992 w 4857150"/>
              <a:gd name="connsiteY9" fmla="*/ 521208 h 828492"/>
              <a:gd name="connsiteX10" fmla="*/ 4846320 w 4857150"/>
              <a:gd name="connsiteY10" fmla="*/ 576072 h 828492"/>
              <a:gd name="connsiteX11" fmla="*/ 4855464 w 4857150"/>
              <a:gd name="connsiteY11" fmla="*/ 539496 h 828492"/>
              <a:gd name="connsiteX12" fmla="*/ 4736592 w 4857150"/>
              <a:gd name="connsiteY12" fmla="*/ 457200 h 828492"/>
              <a:gd name="connsiteX13" fmla="*/ 4672584 w 4857150"/>
              <a:gd name="connsiteY13" fmla="*/ 393192 h 828492"/>
              <a:gd name="connsiteX14" fmla="*/ 4562856 w 4857150"/>
              <a:gd name="connsiteY14" fmla="*/ 310896 h 828492"/>
              <a:gd name="connsiteX15" fmla="*/ 4544568 w 4857150"/>
              <a:gd name="connsiteY15" fmla="*/ 274320 h 828492"/>
              <a:gd name="connsiteX16" fmla="*/ 4526280 w 4857150"/>
              <a:gd name="connsiteY16" fmla="*/ 365760 h 828492"/>
              <a:gd name="connsiteX17" fmla="*/ 4553712 w 4857150"/>
              <a:gd name="connsiteY17" fmla="*/ 822960 h 828492"/>
              <a:gd name="connsiteX18" fmla="*/ 4599432 w 4857150"/>
              <a:gd name="connsiteY18" fmla="*/ 758952 h 828492"/>
              <a:gd name="connsiteX19" fmla="*/ 4764024 w 4857150"/>
              <a:gd name="connsiteY19" fmla="*/ 621792 h 828492"/>
              <a:gd name="connsiteX20" fmla="*/ 4837176 w 4857150"/>
              <a:gd name="connsiteY20" fmla="*/ 566928 h 828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57150" h="828492">
                <a:moveTo>
                  <a:pt x="0" y="0"/>
                </a:moveTo>
                <a:cubicBezTo>
                  <a:pt x="149055" y="29811"/>
                  <a:pt x="-140241" y="-31520"/>
                  <a:pt x="210312" y="82296"/>
                </a:cubicBezTo>
                <a:cubicBezTo>
                  <a:pt x="388313" y="140089"/>
                  <a:pt x="570226" y="185067"/>
                  <a:pt x="749808" y="237744"/>
                </a:cubicBezTo>
                <a:cubicBezTo>
                  <a:pt x="798836" y="252126"/>
                  <a:pt x="846327" y="271975"/>
                  <a:pt x="896112" y="283464"/>
                </a:cubicBezTo>
                <a:cubicBezTo>
                  <a:pt x="1236394" y="361991"/>
                  <a:pt x="1096273" y="337004"/>
                  <a:pt x="1527048" y="393192"/>
                </a:cubicBezTo>
                <a:cubicBezTo>
                  <a:pt x="1606152" y="403510"/>
                  <a:pt x="1685085" y="417371"/>
                  <a:pt x="1764792" y="420624"/>
                </a:cubicBezTo>
                <a:cubicBezTo>
                  <a:pt x="1984087" y="429575"/>
                  <a:pt x="2203704" y="426720"/>
                  <a:pt x="2423160" y="429768"/>
                </a:cubicBezTo>
                <a:cubicBezTo>
                  <a:pt x="3334104" y="512581"/>
                  <a:pt x="2457924" y="443299"/>
                  <a:pt x="4142232" y="484632"/>
                </a:cubicBezTo>
                <a:cubicBezTo>
                  <a:pt x="4200446" y="486061"/>
                  <a:pt x="4258007" y="497311"/>
                  <a:pt x="4315968" y="502920"/>
                </a:cubicBezTo>
                <a:cubicBezTo>
                  <a:pt x="4360247" y="507205"/>
                  <a:pt x="4459120" y="513388"/>
                  <a:pt x="4507992" y="521208"/>
                </a:cubicBezTo>
                <a:cubicBezTo>
                  <a:pt x="5054488" y="608647"/>
                  <a:pt x="4166494" y="478954"/>
                  <a:pt x="4846320" y="576072"/>
                </a:cubicBezTo>
                <a:cubicBezTo>
                  <a:pt x="4849368" y="563880"/>
                  <a:pt x="4861567" y="550482"/>
                  <a:pt x="4855464" y="539496"/>
                </a:cubicBezTo>
                <a:cubicBezTo>
                  <a:pt x="4834672" y="502070"/>
                  <a:pt x="4766611" y="480786"/>
                  <a:pt x="4736592" y="457200"/>
                </a:cubicBezTo>
                <a:cubicBezTo>
                  <a:pt x="4712866" y="438558"/>
                  <a:pt x="4696146" y="412041"/>
                  <a:pt x="4672584" y="393192"/>
                </a:cubicBezTo>
                <a:cubicBezTo>
                  <a:pt x="4615327" y="347386"/>
                  <a:pt x="4601466" y="362376"/>
                  <a:pt x="4562856" y="310896"/>
                </a:cubicBezTo>
                <a:cubicBezTo>
                  <a:pt x="4554677" y="299991"/>
                  <a:pt x="4550664" y="286512"/>
                  <a:pt x="4544568" y="274320"/>
                </a:cubicBezTo>
                <a:cubicBezTo>
                  <a:pt x="4538472" y="304800"/>
                  <a:pt x="4525762" y="334681"/>
                  <a:pt x="4526280" y="365760"/>
                </a:cubicBezTo>
                <a:cubicBezTo>
                  <a:pt x="4528824" y="518413"/>
                  <a:pt x="4525787" y="672862"/>
                  <a:pt x="4553712" y="822960"/>
                </a:cubicBezTo>
                <a:cubicBezTo>
                  <a:pt x="4558508" y="848738"/>
                  <a:pt x="4580484" y="777076"/>
                  <a:pt x="4599432" y="758952"/>
                </a:cubicBezTo>
                <a:cubicBezTo>
                  <a:pt x="4651041" y="709587"/>
                  <a:pt x="4709160" y="667512"/>
                  <a:pt x="4764024" y="621792"/>
                </a:cubicBezTo>
                <a:cubicBezTo>
                  <a:pt x="4824124" y="571709"/>
                  <a:pt x="4797596" y="586718"/>
                  <a:pt x="4837176" y="566928"/>
                </a:cubicBezTo>
              </a:path>
            </a:pathLst>
          </a:custGeom>
          <a:noFill/>
          <a:ln w="76200">
            <a:solidFill>
              <a:srgbClr val="B839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6458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11ED1B-0E01-491C-90D2-6454E05520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36FFC5DC-9DD4-4171-8CC8-FE4AC0334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201" y="1841567"/>
            <a:ext cx="2708681" cy="2718790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7ECB2E74-9672-45CB-8F31-F0EC4B2B3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514" y="1966232"/>
            <a:ext cx="2522853" cy="2469460"/>
          </a:xfrm>
          <a:prstGeom prst="rect">
            <a:avLst/>
          </a:prstGeom>
        </p:spPr>
      </p:pic>
      <p:sp>
        <p:nvSpPr>
          <p:cNvPr id="35" name="Forma libre: forma 34">
            <a:extLst>
              <a:ext uri="{FF2B5EF4-FFF2-40B4-BE49-F238E27FC236}">
                <a16:creationId xmlns:a16="http://schemas.microsoft.com/office/drawing/2014/main" id="{91E9EB00-A440-408C-A02D-B5DC28D4BD6E}"/>
              </a:ext>
            </a:extLst>
          </p:cNvPr>
          <p:cNvSpPr/>
          <p:nvPr/>
        </p:nvSpPr>
        <p:spPr>
          <a:xfrm>
            <a:off x="4356845" y="2984049"/>
            <a:ext cx="2608585" cy="444951"/>
          </a:xfrm>
          <a:custGeom>
            <a:avLst/>
            <a:gdLst>
              <a:gd name="connsiteX0" fmla="*/ 0 w 4857150"/>
              <a:gd name="connsiteY0" fmla="*/ 0 h 828492"/>
              <a:gd name="connsiteX1" fmla="*/ 210312 w 4857150"/>
              <a:gd name="connsiteY1" fmla="*/ 82296 h 828492"/>
              <a:gd name="connsiteX2" fmla="*/ 749808 w 4857150"/>
              <a:gd name="connsiteY2" fmla="*/ 237744 h 828492"/>
              <a:gd name="connsiteX3" fmla="*/ 896112 w 4857150"/>
              <a:gd name="connsiteY3" fmla="*/ 283464 h 828492"/>
              <a:gd name="connsiteX4" fmla="*/ 1527048 w 4857150"/>
              <a:gd name="connsiteY4" fmla="*/ 393192 h 828492"/>
              <a:gd name="connsiteX5" fmla="*/ 1764792 w 4857150"/>
              <a:gd name="connsiteY5" fmla="*/ 420624 h 828492"/>
              <a:gd name="connsiteX6" fmla="*/ 2423160 w 4857150"/>
              <a:gd name="connsiteY6" fmla="*/ 429768 h 828492"/>
              <a:gd name="connsiteX7" fmla="*/ 4142232 w 4857150"/>
              <a:gd name="connsiteY7" fmla="*/ 484632 h 828492"/>
              <a:gd name="connsiteX8" fmla="*/ 4315968 w 4857150"/>
              <a:gd name="connsiteY8" fmla="*/ 502920 h 828492"/>
              <a:gd name="connsiteX9" fmla="*/ 4507992 w 4857150"/>
              <a:gd name="connsiteY9" fmla="*/ 521208 h 828492"/>
              <a:gd name="connsiteX10" fmla="*/ 4846320 w 4857150"/>
              <a:gd name="connsiteY10" fmla="*/ 576072 h 828492"/>
              <a:gd name="connsiteX11" fmla="*/ 4855464 w 4857150"/>
              <a:gd name="connsiteY11" fmla="*/ 539496 h 828492"/>
              <a:gd name="connsiteX12" fmla="*/ 4736592 w 4857150"/>
              <a:gd name="connsiteY12" fmla="*/ 457200 h 828492"/>
              <a:gd name="connsiteX13" fmla="*/ 4672584 w 4857150"/>
              <a:gd name="connsiteY13" fmla="*/ 393192 h 828492"/>
              <a:gd name="connsiteX14" fmla="*/ 4562856 w 4857150"/>
              <a:gd name="connsiteY14" fmla="*/ 310896 h 828492"/>
              <a:gd name="connsiteX15" fmla="*/ 4544568 w 4857150"/>
              <a:gd name="connsiteY15" fmla="*/ 274320 h 828492"/>
              <a:gd name="connsiteX16" fmla="*/ 4526280 w 4857150"/>
              <a:gd name="connsiteY16" fmla="*/ 365760 h 828492"/>
              <a:gd name="connsiteX17" fmla="*/ 4553712 w 4857150"/>
              <a:gd name="connsiteY17" fmla="*/ 822960 h 828492"/>
              <a:gd name="connsiteX18" fmla="*/ 4599432 w 4857150"/>
              <a:gd name="connsiteY18" fmla="*/ 758952 h 828492"/>
              <a:gd name="connsiteX19" fmla="*/ 4764024 w 4857150"/>
              <a:gd name="connsiteY19" fmla="*/ 621792 h 828492"/>
              <a:gd name="connsiteX20" fmla="*/ 4837176 w 4857150"/>
              <a:gd name="connsiteY20" fmla="*/ 566928 h 828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57150" h="828492">
                <a:moveTo>
                  <a:pt x="0" y="0"/>
                </a:moveTo>
                <a:cubicBezTo>
                  <a:pt x="149055" y="29811"/>
                  <a:pt x="-140241" y="-31520"/>
                  <a:pt x="210312" y="82296"/>
                </a:cubicBezTo>
                <a:cubicBezTo>
                  <a:pt x="388313" y="140089"/>
                  <a:pt x="570226" y="185067"/>
                  <a:pt x="749808" y="237744"/>
                </a:cubicBezTo>
                <a:cubicBezTo>
                  <a:pt x="798836" y="252126"/>
                  <a:pt x="846327" y="271975"/>
                  <a:pt x="896112" y="283464"/>
                </a:cubicBezTo>
                <a:cubicBezTo>
                  <a:pt x="1236394" y="361991"/>
                  <a:pt x="1096273" y="337004"/>
                  <a:pt x="1527048" y="393192"/>
                </a:cubicBezTo>
                <a:cubicBezTo>
                  <a:pt x="1606152" y="403510"/>
                  <a:pt x="1685085" y="417371"/>
                  <a:pt x="1764792" y="420624"/>
                </a:cubicBezTo>
                <a:cubicBezTo>
                  <a:pt x="1984087" y="429575"/>
                  <a:pt x="2203704" y="426720"/>
                  <a:pt x="2423160" y="429768"/>
                </a:cubicBezTo>
                <a:cubicBezTo>
                  <a:pt x="3334104" y="512581"/>
                  <a:pt x="2457924" y="443299"/>
                  <a:pt x="4142232" y="484632"/>
                </a:cubicBezTo>
                <a:cubicBezTo>
                  <a:pt x="4200446" y="486061"/>
                  <a:pt x="4258007" y="497311"/>
                  <a:pt x="4315968" y="502920"/>
                </a:cubicBezTo>
                <a:cubicBezTo>
                  <a:pt x="4360247" y="507205"/>
                  <a:pt x="4459120" y="513388"/>
                  <a:pt x="4507992" y="521208"/>
                </a:cubicBezTo>
                <a:cubicBezTo>
                  <a:pt x="5054488" y="608647"/>
                  <a:pt x="4166494" y="478954"/>
                  <a:pt x="4846320" y="576072"/>
                </a:cubicBezTo>
                <a:cubicBezTo>
                  <a:pt x="4849368" y="563880"/>
                  <a:pt x="4861567" y="550482"/>
                  <a:pt x="4855464" y="539496"/>
                </a:cubicBezTo>
                <a:cubicBezTo>
                  <a:pt x="4834672" y="502070"/>
                  <a:pt x="4766611" y="480786"/>
                  <a:pt x="4736592" y="457200"/>
                </a:cubicBezTo>
                <a:cubicBezTo>
                  <a:pt x="4712866" y="438558"/>
                  <a:pt x="4696146" y="412041"/>
                  <a:pt x="4672584" y="393192"/>
                </a:cubicBezTo>
                <a:cubicBezTo>
                  <a:pt x="4615327" y="347386"/>
                  <a:pt x="4601466" y="362376"/>
                  <a:pt x="4562856" y="310896"/>
                </a:cubicBezTo>
                <a:cubicBezTo>
                  <a:pt x="4554677" y="299991"/>
                  <a:pt x="4550664" y="286512"/>
                  <a:pt x="4544568" y="274320"/>
                </a:cubicBezTo>
                <a:cubicBezTo>
                  <a:pt x="4538472" y="304800"/>
                  <a:pt x="4525762" y="334681"/>
                  <a:pt x="4526280" y="365760"/>
                </a:cubicBezTo>
                <a:cubicBezTo>
                  <a:pt x="4528824" y="518413"/>
                  <a:pt x="4525787" y="672862"/>
                  <a:pt x="4553712" y="822960"/>
                </a:cubicBezTo>
                <a:cubicBezTo>
                  <a:pt x="4558508" y="848738"/>
                  <a:pt x="4580484" y="777076"/>
                  <a:pt x="4599432" y="758952"/>
                </a:cubicBezTo>
                <a:cubicBezTo>
                  <a:pt x="4651041" y="709587"/>
                  <a:pt x="4709160" y="667512"/>
                  <a:pt x="4764024" y="621792"/>
                </a:cubicBezTo>
                <a:cubicBezTo>
                  <a:pt x="4824124" y="571709"/>
                  <a:pt x="4797596" y="586718"/>
                  <a:pt x="4837176" y="566928"/>
                </a:cubicBezTo>
              </a:path>
            </a:pathLst>
          </a:custGeom>
          <a:noFill/>
          <a:ln w="76200">
            <a:solidFill>
              <a:srgbClr val="B839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6" name="Título 2">
            <a:extLst>
              <a:ext uri="{FF2B5EF4-FFF2-40B4-BE49-F238E27FC236}">
                <a16:creationId xmlns:a16="http://schemas.microsoft.com/office/drawing/2014/main" id="{F9C53CD7-CBE4-4AD4-937F-5E1879539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36" y="692825"/>
            <a:ext cx="10889796" cy="659206"/>
          </a:xfrm>
        </p:spPr>
        <p:txBody>
          <a:bodyPr/>
          <a:lstStyle/>
          <a:p>
            <a:r>
              <a:rPr lang="es-CL" dirty="0"/>
              <a:t>Reemplazar valores incoherentes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4A5C6C04-7B05-466A-B3B8-79DF1A7E23DC}"/>
              </a:ext>
            </a:extLst>
          </p:cNvPr>
          <p:cNvSpPr txBox="1"/>
          <p:nvPr/>
        </p:nvSpPr>
        <p:spPr>
          <a:xfrm>
            <a:off x="2156592" y="5086563"/>
            <a:ext cx="1077584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rtl="0">
              <a:defRPr lang="es-E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 sz="1400" b="1" dirty="0"/>
              <a:t>Revisar el dataframe para: 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400" dirty="0"/>
              <a:t>Corroborar la magnitud de la pérdida de datos.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400" dirty="0"/>
              <a:t>Cuáles son los datos que faltan.</a:t>
            </a:r>
          </a:p>
          <a:p>
            <a:endParaRPr lang="en-US" sz="1400" dirty="0"/>
          </a:p>
        </p:txBody>
      </p:sp>
      <p:sp>
        <p:nvSpPr>
          <p:cNvPr id="38" name="Título 2">
            <a:extLst>
              <a:ext uri="{FF2B5EF4-FFF2-40B4-BE49-F238E27FC236}">
                <a16:creationId xmlns:a16="http://schemas.microsoft.com/office/drawing/2014/main" id="{D12B9935-EE60-483F-9F49-D49FF30382D4}"/>
              </a:ext>
            </a:extLst>
          </p:cNvPr>
          <p:cNvSpPr txBox="1">
            <a:spLocks/>
          </p:cNvSpPr>
          <p:nvPr/>
        </p:nvSpPr>
        <p:spPr>
          <a:xfrm>
            <a:off x="877201" y="5176076"/>
            <a:ext cx="10889796" cy="6592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4400" b="1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CL" sz="4000" dirty="0"/>
              <a:t>NA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452478D6-926F-4ACB-BC5E-099BEFEEB316}"/>
              </a:ext>
            </a:extLst>
          </p:cNvPr>
          <p:cNvSpPr txBox="1"/>
          <p:nvPr/>
        </p:nvSpPr>
        <p:spPr>
          <a:xfrm>
            <a:off x="6458533" y="5145741"/>
            <a:ext cx="610048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Usar </a:t>
            </a:r>
            <a:r>
              <a:rPr lang="en-US" sz="1400" b="1" dirty="0" err="1">
                <a:solidFill>
                  <a:schemeClr val="bg1"/>
                </a:solidFill>
              </a:rPr>
              <a:t>métodos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solidFill>
                  <a:schemeClr val="bg1"/>
                </a:solidFill>
              </a:rPr>
              <a:t>consistentes</a:t>
            </a:r>
            <a:r>
              <a:rPr lang="en-US" sz="1400" b="1" dirty="0">
                <a:solidFill>
                  <a:schemeClr val="bg1"/>
                </a:solidFill>
              </a:rPr>
              <a:t> para: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>
                <a:solidFill>
                  <a:schemeClr val="bg1"/>
                </a:solidFill>
              </a:rPr>
              <a:t>Documentar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decisiones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Los </a:t>
            </a:r>
            <a:r>
              <a:rPr lang="en-US" sz="1400" dirty="0" err="1">
                <a:solidFill>
                  <a:schemeClr val="bg1"/>
                </a:solidFill>
              </a:rPr>
              <a:t>valores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perdidos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deben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coincidir</a:t>
            </a:r>
            <a:r>
              <a:rPr lang="en-US" sz="1400" dirty="0">
                <a:solidFill>
                  <a:schemeClr val="bg1"/>
                </a:solidFill>
              </a:rPr>
              <a:t> con el </a:t>
            </a:r>
            <a:r>
              <a:rPr lang="en-US" sz="1400" dirty="0" err="1">
                <a:solidFill>
                  <a:schemeClr val="bg1"/>
                </a:solidFill>
              </a:rPr>
              <a:t>tipo</a:t>
            </a:r>
            <a:r>
              <a:rPr lang="en-US" sz="1400" dirty="0">
                <a:solidFill>
                  <a:schemeClr val="bg1"/>
                </a:solidFill>
              </a:rPr>
              <a:t> de variable(col)</a:t>
            </a:r>
          </a:p>
        </p:txBody>
      </p:sp>
    </p:spTree>
    <p:extLst>
      <p:ext uri="{BB962C8B-B14F-4D97-AF65-F5344CB8AC3E}">
        <p14:creationId xmlns:p14="http://schemas.microsoft.com/office/powerpoint/2010/main" val="2396695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39" y="2831091"/>
            <a:ext cx="3572686" cy="1325563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 err="1"/>
              <a:t>Recap</a:t>
            </a:r>
            <a:endParaRPr lang="es-ES" dirty="0"/>
          </a:p>
        </p:txBody>
      </p:sp>
      <p:sp>
        <p:nvSpPr>
          <p:cNvPr id="18" name="Marcador de pie de página 17">
            <a:extLst>
              <a:ext uri="{FF2B5EF4-FFF2-40B4-BE49-F238E27FC236}">
                <a16:creationId xmlns:a16="http://schemas.microsoft.com/office/drawing/2014/main" id="{59AC624B-4FD9-E308-F182-08902D49A82B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484632" y="6217920"/>
            <a:ext cx="4114800" cy="365125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pic>
        <p:nvPicPr>
          <p:cNvPr id="12" name="Marcador de posición de imagen 11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/>
          <a:srcRect l="21575" r="21575"/>
          <a:stretch/>
        </p:blipFill>
        <p:spPr>
          <a:xfrm>
            <a:off x="5745001" y="6545"/>
            <a:ext cx="6446999" cy="6858000"/>
          </a:xfrm>
        </p:spPr>
      </p:pic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9" name="Marcador de número de diapositiva 13">
            <a:extLst>
              <a:ext uri="{FF2B5EF4-FFF2-40B4-BE49-F238E27FC236}">
                <a16:creationId xmlns:a16="http://schemas.microsoft.com/office/drawing/2014/main" id="{D246665A-6901-3F62-340A-A95E775ACA4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rtlCol="0" anchor="ctr"/>
          <a:lstStyle>
            <a:defPPr>
              <a:defRPr lang="es-ES"/>
            </a:defPPr>
            <a:lvl1pPr marL="0" algn="ctr" defTabSz="914400" rtl="0" eaLnBrk="1" latinLnBrk="0" hangingPunct="1">
              <a:defRPr lang="es-ES"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fld id="{47FEACEE-25B4-4A2D-B147-27296E36371D}" type="slidenum">
              <a:rPr kumimoji="0" lang="es-E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es-ES"/>
              </a:pPr>
              <a:t>3</a:t>
            </a:fld>
            <a:endParaRPr kumimoji="0" lang="es-E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47129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11ED1B-0E01-491C-90D2-6454E05520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sp>
        <p:nvSpPr>
          <p:cNvPr id="35" name="Forma libre: forma 34">
            <a:extLst>
              <a:ext uri="{FF2B5EF4-FFF2-40B4-BE49-F238E27FC236}">
                <a16:creationId xmlns:a16="http://schemas.microsoft.com/office/drawing/2014/main" id="{91E9EB00-A440-408C-A02D-B5DC28D4BD6E}"/>
              </a:ext>
            </a:extLst>
          </p:cNvPr>
          <p:cNvSpPr/>
          <p:nvPr/>
        </p:nvSpPr>
        <p:spPr>
          <a:xfrm>
            <a:off x="4237180" y="1966589"/>
            <a:ext cx="2608585" cy="444951"/>
          </a:xfrm>
          <a:custGeom>
            <a:avLst/>
            <a:gdLst>
              <a:gd name="connsiteX0" fmla="*/ 0 w 4857150"/>
              <a:gd name="connsiteY0" fmla="*/ 0 h 828492"/>
              <a:gd name="connsiteX1" fmla="*/ 210312 w 4857150"/>
              <a:gd name="connsiteY1" fmla="*/ 82296 h 828492"/>
              <a:gd name="connsiteX2" fmla="*/ 749808 w 4857150"/>
              <a:gd name="connsiteY2" fmla="*/ 237744 h 828492"/>
              <a:gd name="connsiteX3" fmla="*/ 896112 w 4857150"/>
              <a:gd name="connsiteY3" fmla="*/ 283464 h 828492"/>
              <a:gd name="connsiteX4" fmla="*/ 1527048 w 4857150"/>
              <a:gd name="connsiteY4" fmla="*/ 393192 h 828492"/>
              <a:gd name="connsiteX5" fmla="*/ 1764792 w 4857150"/>
              <a:gd name="connsiteY5" fmla="*/ 420624 h 828492"/>
              <a:gd name="connsiteX6" fmla="*/ 2423160 w 4857150"/>
              <a:gd name="connsiteY6" fmla="*/ 429768 h 828492"/>
              <a:gd name="connsiteX7" fmla="*/ 4142232 w 4857150"/>
              <a:gd name="connsiteY7" fmla="*/ 484632 h 828492"/>
              <a:gd name="connsiteX8" fmla="*/ 4315968 w 4857150"/>
              <a:gd name="connsiteY8" fmla="*/ 502920 h 828492"/>
              <a:gd name="connsiteX9" fmla="*/ 4507992 w 4857150"/>
              <a:gd name="connsiteY9" fmla="*/ 521208 h 828492"/>
              <a:gd name="connsiteX10" fmla="*/ 4846320 w 4857150"/>
              <a:gd name="connsiteY10" fmla="*/ 576072 h 828492"/>
              <a:gd name="connsiteX11" fmla="*/ 4855464 w 4857150"/>
              <a:gd name="connsiteY11" fmla="*/ 539496 h 828492"/>
              <a:gd name="connsiteX12" fmla="*/ 4736592 w 4857150"/>
              <a:gd name="connsiteY12" fmla="*/ 457200 h 828492"/>
              <a:gd name="connsiteX13" fmla="*/ 4672584 w 4857150"/>
              <a:gd name="connsiteY13" fmla="*/ 393192 h 828492"/>
              <a:gd name="connsiteX14" fmla="*/ 4562856 w 4857150"/>
              <a:gd name="connsiteY14" fmla="*/ 310896 h 828492"/>
              <a:gd name="connsiteX15" fmla="*/ 4544568 w 4857150"/>
              <a:gd name="connsiteY15" fmla="*/ 274320 h 828492"/>
              <a:gd name="connsiteX16" fmla="*/ 4526280 w 4857150"/>
              <a:gd name="connsiteY16" fmla="*/ 365760 h 828492"/>
              <a:gd name="connsiteX17" fmla="*/ 4553712 w 4857150"/>
              <a:gd name="connsiteY17" fmla="*/ 822960 h 828492"/>
              <a:gd name="connsiteX18" fmla="*/ 4599432 w 4857150"/>
              <a:gd name="connsiteY18" fmla="*/ 758952 h 828492"/>
              <a:gd name="connsiteX19" fmla="*/ 4764024 w 4857150"/>
              <a:gd name="connsiteY19" fmla="*/ 621792 h 828492"/>
              <a:gd name="connsiteX20" fmla="*/ 4837176 w 4857150"/>
              <a:gd name="connsiteY20" fmla="*/ 566928 h 828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57150" h="828492">
                <a:moveTo>
                  <a:pt x="0" y="0"/>
                </a:moveTo>
                <a:cubicBezTo>
                  <a:pt x="149055" y="29811"/>
                  <a:pt x="-140241" y="-31520"/>
                  <a:pt x="210312" y="82296"/>
                </a:cubicBezTo>
                <a:cubicBezTo>
                  <a:pt x="388313" y="140089"/>
                  <a:pt x="570226" y="185067"/>
                  <a:pt x="749808" y="237744"/>
                </a:cubicBezTo>
                <a:cubicBezTo>
                  <a:pt x="798836" y="252126"/>
                  <a:pt x="846327" y="271975"/>
                  <a:pt x="896112" y="283464"/>
                </a:cubicBezTo>
                <a:cubicBezTo>
                  <a:pt x="1236394" y="361991"/>
                  <a:pt x="1096273" y="337004"/>
                  <a:pt x="1527048" y="393192"/>
                </a:cubicBezTo>
                <a:cubicBezTo>
                  <a:pt x="1606152" y="403510"/>
                  <a:pt x="1685085" y="417371"/>
                  <a:pt x="1764792" y="420624"/>
                </a:cubicBezTo>
                <a:cubicBezTo>
                  <a:pt x="1984087" y="429575"/>
                  <a:pt x="2203704" y="426720"/>
                  <a:pt x="2423160" y="429768"/>
                </a:cubicBezTo>
                <a:cubicBezTo>
                  <a:pt x="3334104" y="512581"/>
                  <a:pt x="2457924" y="443299"/>
                  <a:pt x="4142232" y="484632"/>
                </a:cubicBezTo>
                <a:cubicBezTo>
                  <a:pt x="4200446" y="486061"/>
                  <a:pt x="4258007" y="497311"/>
                  <a:pt x="4315968" y="502920"/>
                </a:cubicBezTo>
                <a:cubicBezTo>
                  <a:pt x="4360247" y="507205"/>
                  <a:pt x="4459120" y="513388"/>
                  <a:pt x="4507992" y="521208"/>
                </a:cubicBezTo>
                <a:cubicBezTo>
                  <a:pt x="5054488" y="608647"/>
                  <a:pt x="4166494" y="478954"/>
                  <a:pt x="4846320" y="576072"/>
                </a:cubicBezTo>
                <a:cubicBezTo>
                  <a:pt x="4849368" y="563880"/>
                  <a:pt x="4861567" y="550482"/>
                  <a:pt x="4855464" y="539496"/>
                </a:cubicBezTo>
                <a:cubicBezTo>
                  <a:pt x="4834672" y="502070"/>
                  <a:pt x="4766611" y="480786"/>
                  <a:pt x="4736592" y="457200"/>
                </a:cubicBezTo>
                <a:cubicBezTo>
                  <a:pt x="4712866" y="438558"/>
                  <a:pt x="4696146" y="412041"/>
                  <a:pt x="4672584" y="393192"/>
                </a:cubicBezTo>
                <a:cubicBezTo>
                  <a:pt x="4615327" y="347386"/>
                  <a:pt x="4601466" y="362376"/>
                  <a:pt x="4562856" y="310896"/>
                </a:cubicBezTo>
                <a:cubicBezTo>
                  <a:pt x="4554677" y="299991"/>
                  <a:pt x="4550664" y="286512"/>
                  <a:pt x="4544568" y="274320"/>
                </a:cubicBezTo>
                <a:cubicBezTo>
                  <a:pt x="4538472" y="304800"/>
                  <a:pt x="4525762" y="334681"/>
                  <a:pt x="4526280" y="365760"/>
                </a:cubicBezTo>
                <a:cubicBezTo>
                  <a:pt x="4528824" y="518413"/>
                  <a:pt x="4525787" y="672862"/>
                  <a:pt x="4553712" y="822960"/>
                </a:cubicBezTo>
                <a:cubicBezTo>
                  <a:pt x="4558508" y="848738"/>
                  <a:pt x="4580484" y="777076"/>
                  <a:pt x="4599432" y="758952"/>
                </a:cubicBezTo>
                <a:cubicBezTo>
                  <a:pt x="4651041" y="709587"/>
                  <a:pt x="4709160" y="667512"/>
                  <a:pt x="4764024" y="621792"/>
                </a:cubicBezTo>
                <a:cubicBezTo>
                  <a:pt x="4824124" y="571709"/>
                  <a:pt x="4797596" y="586718"/>
                  <a:pt x="4837176" y="566928"/>
                </a:cubicBezTo>
              </a:path>
            </a:pathLst>
          </a:custGeom>
          <a:noFill/>
          <a:ln w="76200">
            <a:solidFill>
              <a:srgbClr val="B839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6" name="Título 2">
            <a:extLst>
              <a:ext uri="{FF2B5EF4-FFF2-40B4-BE49-F238E27FC236}">
                <a16:creationId xmlns:a16="http://schemas.microsoft.com/office/drawing/2014/main" id="{F9C53CD7-CBE4-4AD4-937F-5E1879539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36" y="703330"/>
            <a:ext cx="10889796" cy="659206"/>
          </a:xfrm>
        </p:spPr>
        <p:txBody>
          <a:bodyPr/>
          <a:lstStyle/>
          <a:p>
            <a:r>
              <a:rPr lang="es-CL" dirty="0"/>
              <a:t>Reemplazar valores incoherentes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854BBF6-50A7-40D9-9160-D02D34495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376" y="1736563"/>
            <a:ext cx="2857899" cy="90500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303E675-CA04-4D42-98EF-6309C80DD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821" y="1779179"/>
            <a:ext cx="4116958" cy="82339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CD8E3D8-BC69-49D7-87B5-77E4B9CAC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187" y="4532441"/>
            <a:ext cx="4896533" cy="91452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0E9B714-763D-4B46-9A6B-576302390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251" y="4048111"/>
            <a:ext cx="2286319" cy="1724266"/>
          </a:xfrm>
          <a:prstGeom prst="rect">
            <a:avLst/>
          </a:prstGeom>
        </p:spPr>
      </p:pic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B763FD44-5E9F-47DE-8EF1-86E0999CD4B6}"/>
              </a:ext>
            </a:extLst>
          </p:cNvPr>
          <p:cNvSpPr/>
          <p:nvPr/>
        </p:nvSpPr>
        <p:spPr>
          <a:xfrm>
            <a:off x="6145230" y="4989705"/>
            <a:ext cx="2051624" cy="349949"/>
          </a:xfrm>
          <a:custGeom>
            <a:avLst/>
            <a:gdLst>
              <a:gd name="connsiteX0" fmla="*/ 0 w 4857150"/>
              <a:gd name="connsiteY0" fmla="*/ 0 h 828492"/>
              <a:gd name="connsiteX1" fmla="*/ 210312 w 4857150"/>
              <a:gd name="connsiteY1" fmla="*/ 82296 h 828492"/>
              <a:gd name="connsiteX2" fmla="*/ 749808 w 4857150"/>
              <a:gd name="connsiteY2" fmla="*/ 237744 h 828492"/>
              <a:gd name="connsiteX3" fmla="*/ 896112 w 4857150"/>
              <a:gd name="connsiteY3" fmla="*/ 283464 h 828492"/>
              <a:gd name="connsiteX4" fmla="*/ 1527048 w 4857150"/>
              <a:gd name="connsiteY4" fmla="*/ 393192 h 828492"/>
              <a:gd name="connsiteX5" fmla="*/ 1764792 w 4857150"/>
              <a:gd name="connsiteY5" fmla="*/ 420624 h 828492"/>
              <a:gd name="connsiteX6" fmla="*/ 2423160 w 4857150"/>
              <a:gd name="connsiteY6" fmla="*/ 429768 h 828492"/>
              <a:gd name="connsiteX7" fmla="*/ 4142232 w 4857150"/>
              <a:gd name="connsiteY7" fmla="*/ 484632 h 828492"/>
              <a:gd name="connsiteX8" fmla="*/ 4315968 w 4857150"/>
              <a:gd name="connsiteY8" fmla="*/ 502920 h 828492"/>
              <a:gd name="connsiteX9" fmla="*/ 4507992 w 4857150"/>
              <a:gd name="connsiteY9" fmla="*/ 521208 h 828492"/>
              <a:gd name="connsiteX10" fmla="*/ 4846320 w 4857150"/>
              <a:gd name="connsiteY10" fmla="*/ 576072 h 828492"/>
              <a:gd name="connsiteX11" fmla="*/ 4855464 w 4857150"/>
              <a:gd name="connsiteY11" fmla="*/ 539496 h 828492"/>
              <a:gd name="connsiteX12" fmla="*/ 4736592 w 4857150"/>
              <a:gd name="connsiteY12" fmla="*/ 457200 h 828492"/>
              <a:gd name="connsiteX13" fmla="*/ 4672584 w 4857150"/>
              <a:gd name="connsiteY13" fmla="*/ 393192 h 828492"/>
              <a:gd name="connsiteX14" fmla="*/ 4562856 w 4857150"/>
              <a:gd name="connsiteY14" fmla="*/ 310896 h 828492"/>
              <a:gd name="connsiteX15" fmla="*/ 4544568 w 4857150"/>
              <a:gd name="connsiteY15" fmla="*/ 274320 h 828492"/>
              <a:gd name="connsiteX16" fmla="*/ 4526280 w 4857150"/>
              <a:gd name="connsiteY16" fmla="*/ 365760 h 828492"/>
              <a:gd name="connsiteX17" fmla="*/ 4553712 w 4857150"/>
              <a:gd name="connsiteY17" fmla="*/ 822960 h 828492"/>
              <a:gd name="connsiteX18" fmla="*/ 4599432 w 4857150"/>
              <a:gd name="connsiteY18" fmla="*/ 758952 h 828492"/>
              <a:gd name="connsiteX19" fmla="*/ 4764024 w 4857150"/>
              <a:gd name="connsiteY19" fmla="*/ 621792 h 828492"/>
              <a:gd name="connsiteX20" fmla="*/ 4837176 w 4857150"/>
              <a:gd name="connsiteY20" fmla="*/ 566928 h 828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57150" h="828492">
                <a:moveTo>
                  <a:pt x="0" y="0"/>
                </a:moveTo>
                <a:cubicBezTo>
                  <a:pt x="149055" y="29811"/>
                  <a:pt x="-140241" y="-31520"/>
                  <a:pt x="210312" y="82296"/>
                </a:cubicBezTo>
                <a:cubicBezTo>
                  <a:pt x="388313" y="140089"/>
                  <a:pt x="570226" y="185067"/>
                  <a:pt x="749808" y="237744"/>
                </a:cubicBezTo>
                <a:cubicBezTo>
                  <a:pt x="798836" y="252126"/>
                  <a:pt x="846327" y="271975"/>
                  <a:pt x="896112" y="283464"/>
                </a:cubicBezTo>
                <a:cubicBezTo>
                  <a:pt x="1236394" y="361991"/>
                  <a:pt x="1096273" y="337004"/>
                  <a:pt x="1527048" y="393192"/>
                </a:cubicBezTo>
                <a:cubicBezTo>
                  <a:pt x="1606152" y="403510"/>
                  <a:pt x="1685085" y="417371"/>
                  <a:pt x="1764792" y="420624"/>
                </a:cubicBezTo>
                <a:cubicBezTo>
                  <a:pt x="1984087" y="429575"/>
                  <a:pt x="2203704" y="426720"/>
                  <a:pt x="2423160" y="429768"/>
                </a:cubicBezTo>
                <a:cubicBezTo>
                  <a:pt x="3334104" y="512581"/>
                  <a:pt x="2457924" y="443299"/>
                  <a:pt x="4142232" y="484632"/>
                </a:cubicBezTo>
                <a:cubicBezTo>
                  <a:pt x="4200446" y="486061"/>
                  <a:pt x="4258007" y="497311"/>
                  <a:pt x="4315968" y="502920"/>
                </a:cubicBezTo>
                <a:cubicBezTo>
                  <a:pt x="4360247" y="507205"/>
                  <a:pt x="4459120" y="513388"/>
                  <a:pt x="4507992" y="521208"/>
                </a:cubicBezTo>
                <a:cubicBezTo>
                  <a:pt x="5054488" y="608647"/>
                  <a:pt x="4166494" y="478954"/>
                  <a:pt x="4846320" y="576072"/>
                </a:cubicBezTo>
                <a:cubicBezTo>
                  <a:pt x="4849368" y="563880"/>
                  <a:pt x="4861567" y="550482"/>
                  <a:pt x="4855464" y="539496"/>
                </a:cubicBezTo>
                <a:cubicBezTo>
                  <a:pt x="4834672" y="502070"/>
                  <a:pt x="4766611" y="480786"/>
                  <a:pt x="4736592" y="457200"/>
                </a:cubicBezTo>
                <a:cubicBezTo>
                  <a:pt x="4712866" y="438558"/>
                  <a:pt x="4696146" y="412041"/>
                  <a:pt x="4672584" y="393192"/>
                </a:cubicBezTo>
                <a:cubicBezTo>
                  <a:pt x="4615327" y="347386"/>
                  <a:pt x="4601466" y="362376"/>
                  <a:pt x="4562856" y="310896"/>
                </a:cubicBezTo>
                <a:cubicBezTo>
                  <a:pt x="4554677" y="299991"/>
                  <a:pt x="4550664" y="286512"/>
                  <a:pt x="4544568" y="274320"/>
                </a:cubicBezTo>
                <a:cubicBezTo>
                  <a:pt x="4538472" y="304800"/>
                  <a:pt x="4525762" y="334681"/>
                  <a:pt x="4526280" y="365760"/>
                </a:cubicBezTo>
                <a:cubicBezTo>
                  <a:pt x="4528824" y="518413"/>
                  <a:pt x="4525787" y="672862"/>
                  <a:pt x="4553712" y="822960"/>
                </a:cubicBezTo>
                <a:cubicBezTo>
                  <a:pt x="4558508" y="848738"/>
                  <a:pt x="4580484" y="777076"/>
                  <a:pt x="4599432" y="758952"/>
                </a:cubicBezTo>
                <a:cubicBezTo>
                  <a:pt x="4651041" y="709587"/>
                  <a:pt x="4709160" y="667512"/>
                  <a:pt x="4764024" y="621792"/>
                </a:cubicBezTo>
                <a:cubicBezTo>
                  <a:pt x="4824124" y="571709"/>
                  <a:pt x="4797596" y="586718"/>
                  <a:pt x="4837176" y="566928"/>
                </a:cubicBezTo>
              </a:path>
            </a:pathLst>
          </a:custGeom>
          <a:noFill/>
          <a:ln w="76200">
            <a:solidFill>
              <a:srgbClr val="B839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Título 2">
            <a:extLst>
              <a:ext uri="{FF2B5EF4-FFF2-40B4-BE49-F238E27FC236}">
                <a16:creationId xmlns:a16="http://schemas.microsoft.com/office/drawing/2014/main" id="{B7E26222-1151-42FD-A2F9-2FC3EACBBDFC}"/>
              </a:ext>
            </a:extLst>
          </p:cNvPr>
          <p:cNvSpPr txBox="1">
            <a:spLocks/>
          </p:cNvSpPr>
          <p:nvPr/>
        </p:nvSpPr>
        <p:spPr>
          <a:xfrm>
            <a:off x="651102" y="3253413"/>
            <a:ext cx="10889796" cy="6592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4400" b="1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CL" dirty="0"/>
              <a:t>Convertir a fechas</a:t>
            </a:r>
          </a:p>
        </p:txBody>
      </p:sp>
    </p:spTree>
    <p:extLst>
      <p:ext uri="{BB962C8B-B14F-4D97-AF65-F5344CB8AC3E}">
        <p14:creationId xmlns:p14="http://schemas.microsoft.com/office/powerpoint/2010/main" val="7224057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11ED1B-0E01-491C-90D2-6454E05520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sp>
        <p:nvSpPr>
          <p:cNvPr id="35" name="Forma libre: forma 34">
            <a:extLst>
              <a:ext uri="{FF2B5EF4-FFF2-40B4-BE49-F238E27FC236}">
                <a16:creationId xmlns:a16="http://schemas.microsoft.com/office/drawing/2014/main" id="{91E9EB00-A440-408C-A02D-B5DC28D4BD6E}"/>
              </a:ext>
            </a:extLst>
          </p:cNvPr>
          <p:cNvSpPr/>
          <p:nvPr/>
        </p:nvSpPr>
        <p:spPr>
          <a:xfrm>
            <a:off x="4516935" y="1670030"/>
            <a:ext cx="2051623" cy="349949"/>
          </a:xfrm>
          <a:custGeom>
            <a:avLst/>
            <a:gdLst>
              <a:gd name="connsiteX0" fmla="*/ 0 w 4857150"/>
              <a:gd name="connsiteY0" fmla="*/ 0 h 828492"/>
              <a:gd name="connsiteX1" fmla="*/ 210312 w 4857150"/>
              <a:gd name="connsiteY1" fmla="*/ 82296 h 828492"/>
              <a:gd name="connsiteX2" fmla="*/ 749808 w 4857150"/>
              <a:gd name="connsiteY2" fmla="*/ 237744 h 828492"/>
              <a:gd name="connsiteX3" fmla="*/ 896112 w 4857150"/>
              <a:gd name="connsiteY3" fmla="*/ 283464 h 828492"/>
              <a:gd name="connsiteX4" fmla="*/ 1527048 w 4857150"/>
              <a:gd name="connsiteY4" fmla="*/ 393192 h 828492"/>
              <a:gd name="connsiteX5" fmla="*/ 1764792 w 4857150"/>
              <a:gd name="connsiteY5" fmla="*/ 420624 h 828492"/>
              <a:gd name="connsiteX6" fmla="*/ 2423160 w 4857150"/>
              <a:gd name="connsiteY6" fmla="*/ 429768 h 828492"/>
              <a:gd name="connsiteX7" fmla="*/ 4142232 w 4857150"/>
              <a:gd name="connsiteY7" fmla="*/ 484632 h 828492"/>
              <a:gd name="connsiteX8" fmla="*/ 4315968 w 4857150"/>
              <a:gd name="connsiteY8" fmla="*/ 502920 h 828492"/>
              <a:gd name="connsiteX9" fmla="*/ 4507992 w 4857150"/>
              <a:gd name="connsiteY9" fmla="*/ 521208 h 828492"/>
              <a:gd name="connsiteX10" fmla="*/ 4846320 w 4857150"/>
              <a:gd name="connsiteY10" fmla="*/ 576072 h 828492"/>
              <a:gd name="connsiteX11" fmla="*/ 4855464 w 4857150"/>
              <a:gd name="connsiteY11" fmla="*/ 539496 h 828492"/>
              <a:gd name="connsiteX12" fmla="*/ 4736592 w 4857150"/>
              <a:gd name="connsiteY12" fmla="*/ 457200 h 828492"/>
              <a:gd name="connsiteX13" fmla="*/ 4672584 w 4857150"/>
              <a:gd name="connsiteY13" fmla="*/ 393192 h 828492"/>
              <a:gd name="connsiteX14" fmla="*/ 4562856 w 4857150"/>
              <a:gd name="connsiteY14" fmla="*/ 310896 h 828492"/>
              <a:gd name="connsiteX15" fmla="*/ 4544568 w 4857150"/>
              <a:gd name="connsiteY15" fmla="*/ 274320 h 828492"/>
              <a:gd name="connsiteX16" fmla="*/ 4526280 w 4857150"/>
              <a:gd name="connsiteY16" fmla="*/ 365760 h 828492"/>
              <a:gd name="connsiteX17" fmla="*/ 4553712 w 4857150"/>
              <a:gd name="connsiteY17" fmla="*/ 822960 h 828492"/>
              <a:gd name="connsiteX18" fmla="*/ 4599432 w 4857150"/>
              <a:gd name="connsiteY18" fmla="*/ 758952 h 828492"/>
              <a:gd name="connsiteX19" fmla="*/ 4764024 w 4857150"/>
              <a:gd name="connsiteY19" fmla="*/ 621792 h 828492"/>
              <a:gd name="connsiteX20" fmla="*/ 4837176 w 4857150"/>
              <a:gd name="connsiteY20" fmla="*/ 566928 h 828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57150" h="828492">
                <a:moveTo>
                  <a:pt x="0" y="0"/>
                </a:moveTo>
                <a:cubicBezTo>
                  <a:pt x="149055" y="29811"/>
                  <a:pt x="-140241" y="-31520"/>
                  <a:pt x="210312" y="82296"/>
                </a:cubicBezTo>
                <a:cubicBezTo>
                  <a:pt x="388313" y="140089"/>
                  <a:pt x="570226" y="185067"/>
                  <a:pt x="749808" y="237744"/>
                </a:cubicBezTo>
                <a:cubicBezTo>
                  <a:pt x="798836" y="252126"/>
                  <a:pt x="846327" y="271975"/>
                  <a:pt x="896112" y="283464"/>
                </a:cubicBezTo>
                <a:cubicBezTo>
                  <a:pt x="1236394" y="361991"/>
                  <a:pt x="1096273" y="337004"/>
                  <a:pt x="1527048" y="393192"/>
                </a:cubicBezTo>
                <a:cubicBezTo>
                  <a:pt x="1606152" y="403510"/>
                  <a:pt x="1685085" y="417371"/>
                  <a:pt x="1764792" y="420624"/>
                </a:cubicBezTo>
                <a:cubicBezTo>
                  <a:pt x="1984087" y="429575"/>
                  <a:pt x="2203704" y="426720"/>
                  <a:pt x="2423160" y="429768"/>
                </a:cubicBezTo>
                <a:cubicBezTo>
                  <a:pt x="3334104" y="512581"/>
                  <a:pt x="2457924" y="443299"/>
                  <a:pt x="4142232" y="484632"/>
                </a:cubicBezTo>
                <a:cubicBezTo>
                  <a:pt x="4200446" y="486061"/>
                  <a:pt x="4258007" y="497311"/>
                  <a:pt x="4315968" y="502920"/>
                </a:cubicBezTo>
                <a:cubicBezTo>
                  <a:pt x="4360247" y="507205"/>
                  <a:pt x="4459120" y="513388"/>
                  <a:pt x="4507992" y="521208"/>
                </a:cubicBezTo>
                <a:cubicBezTo>
                  <a:pt x="5054488" y="608647"/>
                  <a:pt x="4166494" y="478954"/>
                  <a:pt x="4846320" y="576072"/>
                </a:cubicBezTo>
                <a:cubicBezTo>
                  <a:pt x="4849368" y="563880"/>
                  <a:pt x="4861567" y="550482"/>
                  <a:pt x="4855464" y="539496"/>
                </a:cubicBezTo>
                <a:cubicBezTo>
                  <a:pt x="4834672" y="502070"/>
                  <a:pt x="4766611" y="480786"/>
                  <a:pt x="4736592" y="457200"/>
                </a:cubicBezTo>
                <a:cubicBezTo>
                  <a:pt x="4712866" y="438558"/>
                  <a:pt x="4696146" y="412041"/>
                  <a:pt x="4672584" y="393192"/>
                </a:cubicBezTo>
                <a:cubicBezTo>
                  <a:pt x="4615327" y="347386"/>
                  <a:pt x="4601466" y="362376"/>
                  <a:pt x="4562856" y="310896"/>
                </a:cubicBezTo>
                <a:cubicBezTo>
                  <a:pt x="4554677" y="299991"/>
                  <a:pt x="4550664" y="286512"/>
                  <a:pt x="4544568" y="274320"/>
                </a:cubicBezTo>
                <a:cubicBezTo>
                  <a:pt x="4538472" y="304800"/>
                  <a:pt x="4525762" y="334681"/>
                  <a:pt x="4526280" y="365760"/>
                </a:cubicBezTo>
                <a:cubicBezTo>
                  <a:pt x="4528824" y="518413"/>
                  <a:pt x="4525787" y="672862"/>
                  <a:pt x="4553712" y="822960"/>
                </a:cubicBezTo>
                <a:cubicBezTo>
                  <a:pt x="4558508" y="848738"/>
                  <a:pt x="4580484" y="777076"/>
                  <a:pt x="4599432" y="758952"/>
                </a:cubicBezTo>
                <a:cubicBezTo>
                  <a:pt x="4651041" y="709587"/>
                  <a:pt x="4709160" y="667512"/>
                  <a:pt x="4764024" y="621792"/>
                </a:cubicBezTo>
                <a:cubicBezTo>
                  <a:pt x="4824124" y="571709"/>
                  <a:pt x="4797596" y="586718"/>
                  <a:pt x="4837176" y="566928"/>
                </a:cubicBezTo>
              </a:path>
            </a:pathLst>
          </a:custGeom>
          <a:noFill/>
          <a:ln w="76200">
            <a:solidFill>
              <a:srgbClr val="B839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6" name="Título 2">
            <a:extLst>
              <a:ext uri="{FF2B5EF4-FFF2-40B4-BE49-F238E27FC236}">
                <a16:creationId xmlns:a16="http://schemas.microsoft.com/office/drawing/2014/main" id="{F9C53CD7-CBE4-4AD4-937F-5E1879539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252" y="836451"/>
            <a:ext cx="10889796" cy="659206"/>
          </a:xfrm>
        </p:spPr>
        <p:txBody>
          <a:bodyPr/>
          <a:lstStyle/>
          <a:p>
            <a:r>
              <a:rPr lang="es-CL" sz="2800" dirty="0"/>
              <a:t>Extraer números de texto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8057FF9-3D99-472E-876B-AE4FFC356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597" y="1638545"/>
            <a:ext cx="2526725" cy="53332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F4D5AA8-61E1-41C9-8288-5E6383936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52" y="1579113"/>
            <a:ext cx="3128145" cy="53178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E73C3F9-BC28-4AEF-AA32-02FA2A23A6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6598" b="-6940"/>
          <a:stretch/>
        </p:blipFill>
        <p:spPr>
          <a:xfrm>
            <a:off x="715335" y="3264618"/>
            <a:ext cx="4520053" cy="468620"/>
          </a:xfrm>
          <a:prstGeom prst="rect">
            <a:avLst/>
          </a:prstGeom>
        </p:spPr>
      </p:pic>
      <p:sp>
        <p:nvSpPr>
          <p:cNvPr id="16" name="Título 2">
            <a:extLst>
              <a:ext uri="{FF2B5EF4-FFF2-40B4-BE49-F238E27FC236}">
                <a16:creationId xmlns:a16="http://schemas.microsoft.com/office/drawing/2014/main" id="{C310A53A-EE2F-4BB1-ACCD-9C06C6BB2AF8}"/>
              </a:ext>
            </a:extLst>
          </p:cNvPr>
          <p:cNvSpPr txBox="1">
            <a:spLocks/>
          </p:cNvSpPr>
          <p:nvPr/>
        </p:nvSpPr>
        <p:spPr>
          <a:xfrm>
            <a:off x="651102" y="2654918"/>
            <a:ext cx="10889796" cy="6592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 b="1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CL" dirty="0"/>
              <a:t>Separar valores</a:t>
            </a:r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FB840964-5883-48DB-B25B-C26BE3DE31CB}"/>
              </a:ext>
            </a:extLst>
          </p:cNvPr>
          <p:cNvSpPr/>
          <p:nvPr/>
        </p:nvSpPr>
        <p:spPr>
          <a:xfrm>
            <a:off x="5537974" y="3383289"/>
            <a:ext cx="2051623" cy="349949"/>
          </a:xfrm>
          <a:custGeom>
            <a:avLst/>
            <a:gdLst>
              <a:gd name="connsiteX0" fmla="*/ 0 w 4857150"/>
              <a:gd name="connsiteY0" fmla="*/ 0 h 828492"/>
              <a:gd name="connsiteX1" fmla="*/ 210312 w 4857150"/>
              <a:gd name="connsiteY1" fmla="*/ 82296 h 828492"/>
              <a:gd name="connsiteX2" fmla="*/ 749808 w 4857150"/>
              <a:gd name="connsiteY2" fmla="*/ 237744 h 828492"/>
              <a:gd name="connsiteX3" fmla="*/ 896112 w 4857150"/>
              <a:gd name="connsiteY3" fmla="*/ 283464 h 828492"/>
              <a:gd name="connsiteX4" fmla="*/ 1527048 w 4857150"/>
              <a:gd name="connsiteY4" fmla="*/ 393192 h 828492"/>
              <a:gd name="connsiteX5" fmla="*/ 1764792 w 4857150"/>
              <a:gd name="connsiteY5" fmla="*/ 420624 h 828492"/>
              <a:gd name="connsiteX6" fmla="*/ 2423160 w 4857150"/>
              <a:gd name="connsiteY6" fmla="*/ 429768 h 828492"/>
              <a:gd name="connsiteX7" fmla="*/ 4142232 w 4857150"/>
              <a:gd name="connsiteY7" fmla="*/ 484632 h 828492"/>
              <a:gd name="connsiteX8" fmla="*/ 4315968 w 4857150"/>
              <a:gd name="connsiteY8" fmla="*/ 502920 h 828492"/>
              <a:gd name="connsiteX9" fmla="*/ 4507992 w 4857150"/>
              <a:gd name="connsiteY9" fmla="*/ 521208 h 828492"/>
              <a:gd name="connsiteX10" fmla="*/ 4846320 w 4857150"/>
              <a:gd name="connsiteY10" fmla="*/ 576072 h 828492"/>
              <a:gd name="connsiteX11" fmla="*/ 4855464 w 4857150"/>
              <a:gd name="connsiteY11" fmla="*/ 539496 h 828492"/>
              <a:gd name="connsiteX12" fmla="*/ 4736592 w 4857150"/>
              <a:gd name="connsiteY12" fmla="*/ 457200 h 828492"/>
              <a:gd name="connsiteX13" fmla="*/ 4672584 w 4857150"/>
              <a:gd name="connsiteY13" fmla="*/ 393192 h 828492"/>
              <a:gd name="connsiteX14" fmla="*/ 4562856 w 4857150"/>
              <a:gd name="connsiteY14" fmla="*/ 310896 h 828492"/>
              <a:gd name="connsiteX15" fmla="*/ 4544568 w 4857150"/>
              <a:gd name="connsiteY15" fmla="*/ 274320 h 828492"/>
              <a:gd name="connsiteX16" fmla="*/ 4526280 w 4857150"/>
              <a:gd name="connsiteY16" fmla="*/ 365760 h 828492"/>
              <a:gd name="connsiteX17" fmla="*/ 4553712 w 4857150"/>
              <a:gd name="connsiteY17" fmla="*/ 822960 h 828492"/>
              <a:gd name="connsiteX18" fmla="*/ 4599432 w 4857150"/>
              <a:gd name="connsiteY18" fmla="*/ 758952 h 828492"/>
              <a:gd name="connsiteX19" fmla="*/ 4764024 w 4857150"/>
              <a:gd name="connsiteY19" fmla="*/ 621792 h 828492"/>
              <a:gd name="connsiteX20" fmla="*/ 4837176 w 4857150"/>
              <a:gd name="connsiteY20" fmla="*/ 566928 h 828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57150" h="828492">
                <a:moveTo>
                  <a:pt x="0" y="0"/>
                </a:moveTo>
                <a:cubicBezTo>
                  <a:pt x="149055" y="29811"/>
                  <a:pt x="-140241" y="-31520"/>
                  <a:pt x="210312" y="82296"/>
                </a:cubicBezTo>
                <a:cubicBezTo>
                  <a:pt x="388313" y="140089"/>
                  <a:pt x="570226" y="185067"/>
                  <a:pt x="749808" y="237744"/>
                </a:cubicBezTo>
                <a:cubicBezTo>
                  <a:pt x="798836" y="252126"/>
                  <a:pt x="846327" y="271975"/>
                  <a:pt x="896112" y="283464"/>
                </a:cubicBezTo>
                <a:cubicBezTo>
                  <a:pt x="1236394" y="361991"/>
                  <a:pt x="1096273" y="337004"/>
                  <a:pt x="1527048" y="393192"/>
                </a:cubicBezTo>
                <a:cubicBezTo>
                  <a:pt x="1606152" y="403510"/>
                  <a:pt x="1685085" y="417371"/>
                  <a:pt x="1764792" y="420624"/>
                </a:cubicBezTo>
                <a:cubicBezTo>
                  <a:pt x="1984087" y="429575"/>
                  <a:pt x="2203704" y="426720"/>
                  <a:pt x="2423160" y="429768"/>
                </a:cubicBezTo>
                <a:cubicBezTo>
                  <a:pt x="3334104" y="512581"/>
                  <a:pt x="2457924" y="443299"/>
                  <a:pt x="4142232" y="484632"/>
                </a:cubicBezTo>
                <a:cubicBezTo>
                  <a:pt x="4200446" y="486061"/>
                  <a:pt x="4258007" y="497311"/>
                  <a:pt x="4315968" y="502920"/>
                </a:cubicBezTo>
                <a:cubicBezTo>
                  <a:pt x="4360247" y="507205"/>
                  <a:pt x="4459120" y="513388"/>
                  <a:pt x="4507992" y="521208"/>
                </a:cubicBezTo>
                <a:cubicBezTo>
                  <a:pt x="5054488" y="608647"/>
                  <a:pt x="4166494" y="478954"/>
                  <a:pt x="4846320" y="576072"/>
                </a:cubicBezTo>
                <a:cubicBezTo>
                  <a:pt x="4849368" y="563880"/>
                  <a:pt x="4861567" y="550482"/>
                  <a:pt x="4855464" y="539496"/>
                </a:cubicBezTo>
                <a:cubicBezTo>
                  <a:pt x="4834672" y="502070"/>
                  <a:pt x="4766611" y="480786"/>
                  <a:pt x="4736592" y="457200"/>
                </a:cubicBezTo>
                <a:cubicBezTo>
                  <a:pt x="4712866" y="438558"/>
                  <a:pt x="4696146" y="412041"/>
                  <a:pt x="4672584" y="393192"/>
                </a:cubicBezTo>
                <a:cubicBezTo>
                  <a:pt x="4615327" y="347386"/>
                  <a:pt x="4601466" y="362376"/>
                  <a:pt x="4562856" y="310896"/>
                </a:cubicBezTo>
                <a:cubicBezTo>
                  <a:pt x="4554677" y="299991"/>
                  <a:pt x="4550664" y="286512"/>
                  <a:pt x="4544568" y="274320"/>
                </a:cubicBezTo>
                <a:cubicBezTo>
                  <a:pt x="4538472" y="304800"/>
                  <a:pt x="4525762" y="334681"/>
                  <a:pt x="4526280" y="365760"/>
                </a:cubicBezTo>
                <a:cubicBezTo>
                  <a:pt x="4528824" y="518413"/>
                  <a:pt x="4525787" y="672862"/>
                  <a:pt x="4553712" y="822960"/>
                </a:cubicBezTo>
                <a:cubicBezTo>
                  <a:pt x="4558508" y="848738"/>
                  <a:pt x="4580484" y="777076"/>
                  <a:pt x="4599432" y="758952"/>
                </a:cubicBezTo>
                <a:cubicBezTo>
                  <a:pt x="4651041" y="709587"/>
                  <a:pt x="4709160" y="667512"/>
                  <a:pt x="4764024" y="621792"/>
                </a:cubicBezTo>
                <a:cubicBezTo>
                  <a:pt x="4824124" y="571709"/>
                  <a:pt x="4797596" y="586718"/>
                  <a:pt x="4837176" y="566928"/>
                </a:cubicBezTo>
              </a:path>
            </a:pathLst>
          </a:custGeom>
          <a:noFill/>
          <a:ln w="76200">
            <a:solidFill>
              <a:srgbClr val="B839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370D5289-422E-4065-A1E7-B0F4ACC7C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2558" y="3146454"/>
            <a:ext cx="2743583" cy="70494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97C1753-698B-4477-9F08-1A199A30B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335" y="4878781"/>
            <a:ext cx="4915586" cy="800212"/>
          </a:xfrm>
          <a:prstGeom prst="rect">
            <a:avLst/>
          </a:prstGeom>
        </p:spPr>
      </p:pic>
      <p:sp>
        <p:nvSpPr>
          <p:cNvPr id="22" name="Título 2">
            <a:extLst>
              <a:ext uri="{FF2B5EF4-FFF2-40B4-BE49-F238E27FC236}">
                <a16:creationId xmlns:a16="http://schemas.microsoft.com/office/drawing/2014/main" id="{FAA001C7-D9AB-4677-AC4D-843AD3D00F94}"/>
              </a:ext>
            </a:extLst>
          </p:cNvPr>
          <p:cNvSpPr txBox="1">
            <a:spLocks/>
          </p:cNvSpPr>
          <p:nvPr/>
        </p:nvSpPr>
        <p:spPr>
          <a:xfrm>
            <a:off x="651102" y="4264569"/>
            <a:ext cx="10889796" cy="6592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 b="1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CL" dirty="0"/>
              <a:t>Asignar etiquetas</a:t>
            </a:r>
          </a:p>
        </p:txBody>
      </p:sp>
    </p:spTree>
    <p:extLst>
      <p:ext uri="{BB962C8B-B14F-4D97-AF65-F5344CB8AC3E}">
        <p14:creationId xmlns:p14="http://schemas.microsoft.com/office/powerpoint/2010/main" val="14514568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191BEE-228A-44EB-B3E1-B146E5FDC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Gracias</a:t>
            </a:r>
            <a:endParaRPr lang="es-CL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695F1A8-6A6B-4097-9CB6-BDBAA4CDEA2E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</p:spTree>
    <p:extLst>
      <p:ext uri="{BB962C8B-B14F-4D97-AF65-F5344CB8AC3E}">
        <p14:creationId xmlns:p14="http://schemas.microsoft.com/office/powerpoint/2010/main" val="3480305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360D74E4-1172-440D-A121-A43A8278D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Recap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11ED1B-0E01-491C-90D2-6454E05520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sp>
        <p:nvSpPr>
          <p:cNvPr id="12" name="Marcador de texto 1">
            <a:extLst>
              <a:ext uri="{FF2B5EF4-FFF2-40B4-BE49-F238E27FC236}">
                <a16:creationId xmlns:a16="http://schemas.microsoft.com/office/drawing/2014/main" id="{5444FAF6-D981-4532-ACBF-77CC3335A1FF}"/>
              </a:ext>
            </a:extLst>
          </p:cNvPr>
          <p:cNvSpPr txBox="1">
            <a:spLocks/>
          </p:cNvSpPr>
          <p:nvPr/>
        </p:nvSpPr>
        <p:spPr>
          <a:xfrm>
            <a:off x="834796" y="1662762"/>
            <a:ext cx="9195030" cy="35324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s-ES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s-ES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L" b="1" dirty="0"/>
              <a:t>Beneficios de utilizar un lenguaje de programación como R para análisis de datos:</a:t>
            </a:r>
          </a:p>
          <a:p>
            <a:pPr marL="0" indent="0">
              <a:buNone/>
            </a:pPr>
            <a:endParaRPr lang="es-CL" b="1" dirty="0"/>
          </a:p>
          <a:p>
            <a:pPr marL="457200" indent="-457200">
              <a:buFont typeface="+mj-lt"/>
              <a:buAutoNum type="arabicPeriod"/>
            </a:pPr>
            <a:r>
              <a:rPr lang="es-CL" b="1" dirty="0"/>
              <a:t>Pensamiento lógico </a:t>
            </a:r>
            <a:r>
              <a:rPr lang="es-CL" dirty="0"/>
              <a:t>y resolución de problemas (método).</a:t>
            </a:r>
          </a:p>
          <a:p>
            <a:pPr marL="457200" indent="-457200">
              <a:buFont typeface="+mj-lt"/>
              <a:buAutoNum type="arabicPeriod"/>
            </a:pPr>
            <a:r>
              <a:rPr lang="es-CL" dirty="0"/>
              <a:t>Te entrega una nueva </a:t>
            </a:r>
            <a:r>
              <a:rPr lang="es-CL" b="1" dirty="0"/>
              <a:t>alternativa a</a:t>
            </a:r>
            <a:r>
              <a:rPr lang="es-CL" dirty="0"/>
              <a:t> evaluar para el desarrollo de una tarea. </a:t>
            </a:r>
          </a:p>
          <a:p>
            <a:pPr marL="457200" indent="-457200">
              <a:buFont typeface="+mj-lt"/>
              <a:buAutoNum type="arabicPeriod"/>
            </a:pPr>
            <a:r>
              <a:rPr lang="es-CL" b="1" dirty="0"/>
              <a:t>Reduce tiempo</a:t>
            </a:r>
            <a:r>
              <a:rPr lang="es-CL" dirty="0"/>
              <a:t> en tareas repetitivas (al principio toma tiempo)</a:t>
            </a:r>
            <a:endParaRPr lang="es-CL" b="1" dirty="0"/>
          </a:p>
          <a:p>
            <a:pPr marL="0" lvl="1" indent="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None/>
            </a:pPr>
            <a:r>
              <a:rPr lang="es-CL" sz="1800" b="1" dirty="0"/>
              <a:t>	</a:t>
            </a:r>
            <a:r>
              <a:rPr lang="es-MX" sz="1800" b="1" dirty="0"/>
              <a:t>SALIR DEL COPIAR Y PEGAR</a:t>
            </a:r>
            <a:endParaRPr lang="es-CL" sz="1800" b="1" dirty="0"/>
          </a:p>
          <a:p>
            <a:pPr marL="457200" indent="-457200">
              <a:buFont typeface="+mj-lt"/>
              <a:buAutoNum type="arabicPeriod"/>
            </a:pPr>
            <a:r>
              <a:rPr lang="es-CL" dirty="0"/>
              <a:t>Permite </a:t>
            </a:r>
            <a:r>
              <a:rPr lang="es-CL" b="1" dirty="0"/>
              <a:t>conocer el proceso de análisis </a:t>
            </a:r>
            <a:r>
              <a:rPr lang="es-CL" dirty="0"/>
              <a:t>de información. Se guarda el flujo.</a:t>
            </a:r>
          </a:p>
          <a:p>
            <a:pPr marL="0" lvl="1" indent="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None/>
            </a:pPr>
            <a:r>
              <a:rPr lang="es-CL" sz="1800" b="1" dirty="0"/>
              <a:t>	TRAZABILIDAD – ENTENDER LO QUE SE HACE – ACTUALIZAR INFORMACIÓN</a:t>
            </a:r>
          </a:p>
          <a:p>
            <a:pPr marL="457200" indent="-457200">
              <a:buFont typeface="+mj-lt"/>
              <a:buAutoNum type="arabicPeriod"/>
            </a:pPr>
            <a:r>
              <a:rPr lang="es-CL" dirty="0"/>
              <a:t>Es un lenguaje – </a:t>
            </a:r>
            <a:r>
              <a:rPr lang="es-CL" b="1" dirty="0"/>
              <a:t>permite la comunicación</a:t>
            </a:r>
            <a:r>
              <a:rPr lang="es-CL" dirty="0"/>
              <a:t> con la computadora y con otras personas. </a:t>
            </a:r>
          </a:p>
          <a:p>
            <a:pPr marL="173736" lvl="1" indent="0">
              <a:buFont typeface="Arial" panose="020B0604020202020204" pitchFamily="34" charset="0"/>
              <a:buNone/>
            </a:pPr>
            <a:r>
              <a:rPr lang="es-CL" b="1" dirty="0"/>
              <a:t>	</a:t>
            </a:r>
            <a:r>
              <a:rPr lang="es-CL" sz="1800" b="1" dirty="0"/>
              <a:t>COLABORACIÓN y REPRODUCIBILIDAD (por ejemplo: en publicación científica)</a:t>
            </a:r>
          </a:p>
        </p:txBody>
      </p:sp>
    </p:spTree>
    <p:extLst>
      <p:ext uri="{BB962C8B-B14F-4D97-AF65-F5344CB8AC3E}">
        <p14:creationId xmlns:p14="http://schemas.microsoft.com/office/powerpoint/2010/main" val="3034175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360D74E4-1172-440D-A121-A43A8278D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Recap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11ED1B-0E01-491C-90D2-6454E05520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826885FC-278F-4BC4-8982-A16E4EF6E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198" y="3404121"/>
            <a:ext cx="2626687" cy="2626687"/>
          </a:xfrm>
          <a:prstGeom prst="rect">
            <a:avLst/>
          </a:prstGeom>
        </p:spPr>
      </p:pic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664BF15E-3418-4F12-8446-268252B89D43}"/>
              </a:ext>
            </a:extLst>
          </p:cNvPr>
          <p:cNvSpPr txBox="1">
            <a:spLocks/>
          </p:cNvSpPr>
          <p:nvPr/>
        </p:nvSpPr>
        <p:spPr>
          <a:xfrm>
            <a:off x="834795" y="1662762"/>
            <a:ext cx="10775495" cy="17662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s-ES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s-ES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L" sz="3600" b="1" dirty="0"/>
              <a:t>¡El point-and-click no es reproducible! </a:t>
            </a:r>
          </a:p>
          <a:p>
            <a:pPr marL="0" indent="0" algn="ctr">
              <a:buNone/>
            </a:pPr>
            <a:r>
              <a:rPr lang="es-CL" sz="3200" b="1" dirty="0">
                <a:solidFill>
                  <a:srgbClr val="AEC1D8"/>
                </a:solidFill>
              </a:rPr>
              <a:t>Debemos (sobre todo en salud) documentar con precisión cada paso del análisis</a:t>
            </a:r>
          </a:p>
        </p:txBody>
      </p:sp>
    </p:spTree>
    <p:extLst>
      <p:ext uri="{BB962C8B-B14F-4D97-AF65-F5344CB8AC3E}">
        <p14:creationId xmlns:p14="http://schemas.microsoft.com/office/powerpoint/2010/main" val="347839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360D74E4-1172-440D-A121-A43A8278D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Recap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11ED1B-0E01-491C-90D2-6454E05520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CA01C59-C65D-40D7-8BCA-9A96A1210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135" y="1957386"/>
            <a:ext cx="6541740" cy="3214957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A84ABE77-10F2-4849-9569-A419C6A28AA7}"/>
              </a:ext>
            </a:extLst>
          </p:cNvPr>
          <p:cNvSpPr/>
          <p:nvPr/>
        </p:nvSpPr>
        <p:spPr>
          <a:xfrm>
            <a:off x="2785693" y="1609719"/>
            <a:ext cx="6443382" cy="3552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400" dirty="0"/>
              <a:t>Columnas = Variables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155434A-EB28-4AA2-BF5E-695E81B42A7E}"/>
              </a:ext>
            </a:extLst>
          </p:cNvPr>
          <p:cNvSpPr/>
          <p:nvPr/>
        </p:nvSpPr>
        <p:spPr>
          <a:xfrm rot="16200000">
            <a:off x="1251152" y="3467051"/>
            <a:ext cx="2594819" cy="3552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400" dirty="0"/>
              <a:t>Filas = Repeticiones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D3C001AA-8EAF-469F-A9D9-BD777D93A969}"/>
              </a:ext>
            </a:extLst>
          </p:cNvPr>
          <p:cNvCxnSpPr>
            <a:cxnSpLocks/>
          </p:cNvCxnSpPr>
          <p:nvPr/>
        </p:nvCxnSpPr>
        <p:spPr>
          <a:xfrm>
            <a:off x="4057650" y="4300538"/>
            <a:ext cx="483182" cy="1232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E3D6848-7662-44BD-A27B-5545A94A94CD}"/>
              </a:ext>
            </a:extLst>
          </p:cNvPr>
          <p:cNvSpPr txBox="1"/>
          <p:nvPr/>
        </p:nvSpPr>
        <p:spPr>
          <a:xfrm>
            <a:off x="3363069" y="5663291"/>
            <a:ext cx="2718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Cell/Celda/Casilla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A0B11C0-03CB-46EB-BCF7-AF3E914B9F98}"/>
              </a:ext>
            </a:extLst>
          </p:cNvPr>
          <p:cNvSpPr txBox="1"/>
          <p:nvPr/>
        </p:nvSpPr>
        <p:spPr>
          <a:xfrm>
            <a:off x="6740051" y="5663291"/>
            <a:ext cx="2718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Valores/</a:t>
            </a:r>
            <a:r>
              <a:rPr lang="es-CL" dirty="0" err="1">
                <a:solidFill>
                  <a:schemeClr val="bg1"/>
                </a:solidFill>
              </a:rPr>
              <a:t>Values</a:t>
            </a:r>
            <a:endParaRPr lang="es-CL" dirty="0">
              <a:solidFill>
                <a:schemeClr val="bg1"/>
              </a:solidFill>
            </a:endParaRP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1528FEA1-52E8-452C-9900-9CA7557E19FC}"/>
              </a:ext>
            </a:extLst>
          </p:cNvPr>
          <p:cNvCxnSpPr>
            <a:cxnSpLocks/>
          </p:cNvCxnSpPr>
          <p:nvPr/>
        </p:nvCxnSpPr>
        <p:spPr>
          <a:xfrm>
            <a:off x="6943725" y="4916927"/>
            <a:ext cx="503055" cy="716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427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E649E30F-6958-46D4-B6C4-5AD1CCE555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41" t="20986" r="11914" b="19819"/>
          <a:stretch/>
        </p:blipFill>
        <p:spPr>
          <a:xfrm>
            <a:off x="4902444" y="4618843"/>
            <a:ext cx="2089440" cy="1599077"/>
          </a:xfrm>
          <a:prstGeom prst="hexagon">
            <a:avLst/>
          </a:prstGeo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360D74E4-1172-440D-A121-A43A8278D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Recap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11ED1B-0E01-491C-90D2-6454E05520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grpSp>
        <p:nvGrpSpPr>
          <p:cNvPr id="16" name="Group 1">
            <a:extLst>
              <a:ext uri="{FF2B5EF4-FFF2-40B4-BE49-F238E27FC236}">
                <a16:creationId xmlns:a16="http://schemas.microsoft.com/office/drawing/2014/main" id="{8AE055E6-C091-4F1B-9849-118E19911846}"/>
              </a:ext>
            </a:extLst>
          </p:cNvPr>
          <p:cNvGrpSpPr/>
          <p:nvPr/>
        </p:nvGrpSpPr>
        <p:grpSpPr>
          <a:xfrm>
            <a:off x="697319" y="1722012"/>
            <a:ext cx="4897775" cy="2258303"/>
            <a:chOff x="-1103573" y="2543781"/>
            <a:chExt cx="5614210" cy="2258303"/>
          </a:xfrm>
        </p:grpSpPr>
        <p:pic>
          <p:nvPicPr>
            <p:cNvPr id="17" name="Google Shape;245;p37">
              <a:extLst>
                <a:ext uri="{FF2B5EF4-FFF2-40B4-BE49-F238E27FC236}">
                  <a16:creationId xmlns:a16="http://schemas.microsoft.com/office/drawing/2014/main" id="{6A63E3CE-71E1-4C5B-AC4F-7DB7103E0376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65984" y="2543781"/>
              <a:ext cx="1275094" cy="10054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Google Shape;247;p37">
              <a:extLst>
                <a:ext uri="{FF2B5EF4-FFF2-40B4-BE49-F238E27FC236}">
                  <a16:creationId xmlns:a16="http://schemas.microsoft.com/office/drawing/2014/main" id="{384B443A-0F1C-4C5F-AE95-4F68433A0507}"/>
                </a:ext>
              </a:extLst>
            </p:cNvPr>
            <p:cNvSpPr txBox="1"/>
            <p:nvPr/>
          </p:nvSpPr>
          <p:spPr>
            <a:xfrm>
              <a:off x="-1103573" y="3487164"/>
              <a:ext cx="5614210" cy="13149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3300"/>
              </a:pPr>
              <a:endParaRPr sz="2000" b="1" dirty="0">
                <a:solidFill>
                  <a:schemeClr val="bg1"/>
                </a:solidFill>
                <a:ea typeface="Raleway"/>
                <a:cs typeface="Raleway"/>
                <a:sym typeface="Raleway"/>
              </a:endParaRPr>
            </a:p>
            <a:p>
              <a:pPr algn="ctr">
                <a:lnSpc>
                  <a:spcPct val="90000"/>
                </a:lnSpc>
                <a:buClr>
                  <a:schemeClr val="dk1"/>
                </a:buClr>
                <a:buSzPts val="3300"/>
              </a:pPr>
              <a:r>
                <a:rPr lang="es-CL" sz="2000" dirty="0">
                  <a:solidFill>
                    <a:schemeClr val="bg1"/>
                  </a:solidFill>
                  <a:ea typeface="Raleway"/>
                  <a:cs typeface="Raleway"/>
                  <a:sym typeface="Raleway"/>
                </a:rPr>
                <a:t>Lenguaje de programación usado fundamentalmente para análisis estadístico.</a:t>
              </a:r>
              <a:endParaRPr sz="2000" dirty="0">
                <a:solidFill>
                  <a:schemeClr val="bg1"/>
                </a:solidFill>
                <a:ea typeface="Raleway"/>
                <a:cs typeface="Raleway"/>
                <a:sym typeface="Raleway"/>
              </a:endParaRPr>
            </a:p>
            <a:p>
              <a:pPr>
                <a:lnSpc>
                  <a:spcPct val="90000"/>
                </a:lnSpc>
                <a:buClr>
                  <a:schemeClr val="dk1"/>
                </a:buClr>
                <a:buSzPts val="3300"/>
              </a:pPr>
              <a:endParaRPr sz="2000" b="1" dirty="0">
                <a:solidFill>
                  <a:schemeClr val="bg1"/>
                </a:solidFill>
                <a:ea typeface="Raleway"/>
                <a:cs typeface="Raleway"/>
                <a:sym typeface="Raleway"/>
              </a:endParaRPr>
            </a:p>
          </p:txBody>
        </p:sp>
      </p:grp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989F6F7A-A071-471C-A2F9-7F7C1AF5F4CD}"/>
              </a:ext>
            </a:extLst>
          </p:cNvPr>
          <p:cNvCxnSpPr>
            <a:cxnSpLocks/>
          </p:cNvCxnSpPr>
          <p:nvPr/>
        </p:nvCxnSpPr>
        <p:spPr>
          <a:xfrm>
            <a:off x="3008671" y="3864077"/>
            <a:ext cx="2377717" cy="1554304"/>
          </a:xfrm>
          <a:prstGeom prst="straightConnector1">
            <a:avLst/>
          </a:prstGeom>
          <a:ln w="57150">
            <a:solidFill>
              <a:srgbClr val="B839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4E645578-44AA-467D-8784-25AF1A8F5F89}"/>
              </a:ext>
            </a:extLst>
          </p:cNvPr>
          <p:cNvCxnSpPr>
            <a:cxnSpLocks/>
          </p:cNvCxnSpPr>
          <p:nvPr/>
        </p:nvCxnSpPr>
        <p:spPr>
          <a:xfrm flipH="1">
            <a:off x="6096000" y="4099059"/>
            <a:ext cx="3087330" cy="1130166"/>
          </a:xfrm>
          <a:prstGeom prst="straightConnector1">
            <a:avLst/>
          </a:prstGeom>
          <a:ln w="57150">
            <a:solidFill>
              <a:srgbClr val="B839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upo 28">
            <a:extLst>
              <a:ext uri="{FF2B5EF4-FFF2-40B4-BE49-F238E27FC236}">
                <a16:creationId xmlns:a16="http://schemas.microsoft.com/office/drawing/2014/main" id="{B83DFE2F-50CB-42C9-B85C-63AEBE2A778E}"/>
              </a:ext>
            </a:extLst>
          </p:cNvPr>
          <p:cNvGrpSpPr/>
          <p:nvPr/>
        </p:nvGrpSpPr>
        <p:grpSpPr>
          <a:xfrm>
            <a:off x="7202129" y="1851674"/>
            <a:ext cx="3962400" cy="2018977"/>
            <a:chOff x="7202129" y="2031986"/>
            <a:chExt cx="3962400" cy="2018977"/>
          </a:xfrm>
        </p:grpSpPr>
        <p:sp>
          <p:nvSpPr>
            <p:cNvPr id="21" name="Google Shape;248;p37">
              <a:extLst>
                <a:ext uri="{FF2B5EF4-FFF2-40B4-BE49-F238E27FC236}">
                  <a16:creationId xmlns:a16="http://schemas.microsoft.com/office/drawing/2014/main" id="{FDC501A6-0EE2-4554-997E-3ED235B4EE54}"/>
                </a:ext>
              </a:extLst>
            </p:cNvPr>
            <p:cNvSpPr txBox="1"/>
            <p:nvPr/>
          </p:nvSpPr>
          <p:spPr>
            <a:xfrm>
              <a:off x="7202129" y="3164350"/>
              <a:ext cx="3962400" cy="8866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3300"/>
              </a:pPr>
              <a:r>
                <a:rPr lang="en-US" sz="2000" dirty="0" err="1">
                  <a:solidFill>
                    <a:schemeClr val="bg1"/>
                  </a:solidFill>
                  <a:ea typeface="Raleway"/>
                  <a:cs typeface="Raleway"/>
                  <a:sym typeface="Raleway"/>
                </a:rPr>
                <a:t>Ambiente</a:t>
              </a:r>
              <a:r>
                <a:rPr lang="en-US" sz="2000" dirty="0">
                  <a:solidFill>
                    <a:schemeClr val="bg1"/>
                  </a:solidFill>
                  <a:ea typeface="Raleway"/>
                  <a:cs typeface="Raleway"/>
                  <a:sym typeface="Raleway"/>
                </a:rPr>
                <a:t> de Desarrollo </a:t>
              </a:r>
              <a:r>
                <a:rPr lang="en-US" sz="2000" dirty="0" err="1">
                  <a:solidFill>
                    <a:schemeClr val="bg1"/>
                  </a:solidFill>
                  <a:ea typeface="Raleway"/>
                  <a:cs typeface="Raleway"/>
                  <a:sym typeface="Raleway"/>
                </a:rPr>
                <a:t>interactivo</a:t>
              </a:r>
              <a:r>
                <a:rPr lang="en-US" sz="2000" dirty="0">
                  <a:solidFill>
                    <a:schemeClr val="bg1"/>
                  </a:solidFill>
                  <a:ea typeface="Raleway"/>
                  <a:cs typeface="Raleway"/>
                  <a:sym typeface="Raleway"/>
                </a:rPr>
                <a:t> (IDE) que </a:t>
              </a:r>
              <a:r>
                <a:rPr lang="en-US" sz="2000" dirty="0" err="1">
                  <a:solidFill>
                    <a:schemeClr val="bg1"/>
                  </a:solidFill>
                  <a:ea typeface="Raleway"/>
                  <a:cs typeface="Raleway"/>
                  <a:sym typeface="Raleway"/>
                </a:rPr>
                <a:t>facilita</a:t>
              </a:r>
              <a:r>
                <a:rPr lang="en-US" sz="2000" dirty="0">
                  <a:solidFill>
                    <a:schemeClr val="bg1"/>
                  </a:solidFill>
                  <a:ea typeface="Raleway"/>
                  <a:cs typeface="Raleway"/>
                  <a:sym typeface="Raleway"/>
                </a:rPr>
                <a:t> el </a:t>
              </a:r>
              <a:r>
                <a:rPr lang="en-US" sz="2000" dirty="0" err="1">
                  <a:solidFill>
                    <a:schemeClr val="bg1"/>
                  </a:solidFill>
                  <a:ea typeface="Raleway"/>
                  <a:cs typeface="Raleway"/>
                  <a:sym typeface="Raleway"/>
                </a:rPr>
                <a:t>uso</a:t>
              </a:r>
              <a:r>
                <a:rPr lang="en-US" sz="2000" dirty="0">
                  <a:solidFill>
                    <a:schemeClr val="bg1"/>
                  </a:solidFill>
                  <a:ea typeface="Raleway"/>
                  <a:cs typeface="Raleway"/>
                  <a:sym typeface="Raleway"/>
                </a:rPr>
                <a:t> de R.</a:t>
              </a:r>
              <a:endParaRPr sz="3200" b="1" dirty="0">
                <a:solidFill>
                  <a:schemeClr val="bg1"/>
                </a:solidFill>
                <a:ea typeface="Raleway"/>
                <a:cs typeface="Raleway"/>
                <a:sym typeface="Raleway"/>
              </a:endParaRPr>
            </a:p>
          </p:txBody>
        </p:sp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7C386F33-614A-46B4-8912-371A86CFC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1859"/>
            <a:stretch/>
          </p:blipFill>
          <p:spPr>
            <a:xfrm>
              <a:off x="7812685" y="2031986"/>
              <a:ext cx="1045564" cy="963734"/>
            </a:xfrm>
            <a:prstGeom prst="rect">
              <a:avLst/>
            </a:prstGeom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C824E27D-0E57-480C-B4EF-38E088E53C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38141"/>
            <a:stretch/>
          </p:blipFill>
          <p:spPr>
            <a:xfrm>
              <a:off x="8857522" y="2056828"/>
              <a:ext cx="1695723" cy="9637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269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360D74E4-1172-440D-A121-A43A8278D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Recap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11ED1B-0E01-491C-90D2-6454E05520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7AD489C9-F00B-4B7E-B23B-5BB243DD9D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t="25667" b="24460"/>
          <a:stretch/>
        </p:blipFill>
        <p:spPr>
          <a:xfrm>
            <a:off x="1779089" y="2236838"/>
            <a:ext cx="8495035" cy="238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77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360D74E4-1172-440D-A121-A43A8278D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Recap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11ED1B-0E01-491C-90D2-6454E05520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s-CL" sz="1200" dirty="0"/>
              <a:t>Sesión 2: </a:t>
            </a:r>
            <a:r>
              <a:rPr lang="es-ES" dirty="0"/>
              <a:t>Importación y limpieza de datos</a:t>
            </a:r>
            <a:endParaRPr lang="es-CL" sz="12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45AD599-7286-4518-8450-5AFBBDB971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9" t="16374" r="61427" b="17425"/>
          <a:stretch/>
        </p:blipFill>
        <p:spPr>
          <a:xfrm>
            <a:off x="1590675" y="2317165"/>
            <a:ext cx="3238500" cy="2400300"/>
          </a:xfrm>
          <a:prstGeom prst="rect">
            <a:avLst/>
          </a:prstGeom>
        </p:spPr>
      </p:pic>
      <p:graphicFrame>
        <p:nvGraphicFramePr>
          <p:cNvPr id="4" name="Tabla 11">
            <a:extLst>
              <a:ext uri="{FF2B5EF4-FFF2-40B4-BE49-F238E27FC236}">
                <a16:creationId xmlns:a16="http://schemas.microsoft.com/office/drawing/2014/main" id="{F127C97D-C19E-4193-9B0E-C4951E196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44019"/>
              </p:ext>
            </p:extLst>
          </p:nvPr>
        </p:nvGraphicFramePr>
        <p:xfrm>
          <a:off x="5424487" y="2380791"/>
          <a:ext cx="2333625" cy="419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725">
                  <a:extLst>
                    <a:ext uri="{9D8B030D-6E8A-4147-A177-3AD203B41FA5}">
                      <a16:colId xmlns:a16="http://schemas.microsoft.com/office/drawing/2014/main" val="3874733852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3667622563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2009153354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4114004114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2295816775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solidFill>
                      <a:srgbClr val="CBDD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solidFill>
                      <a:srgbClr val="CBDD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solidFill>
                      <a:srgbClr val="CBDD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solidFill>
                      <a:srgbClr val="CBDD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solidFill>
                      <a:srgbClr val="CBDD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846420"/>
                  </a:ext>
                </a:extLst>
              </a:tr>
            </a:tbl>
          </a:graphicData>
        </a:graphic>
      </p:graphicFrame>
      <p:graphicFrame>
        <p:nvGraphicFramePr>
          <p:cNvPr id="13" name="Tabla 11">
            <a:extLst>
              <a:ext uri="{FF2B5EF4-FFF2-40B4-BE49-F238E27FC236}">
                <a16:creationId xmlns:a16="http://schemas.microsoft.com/office/drawing/2014/main" id="{501C375D-A73E-4A3D-9819-0B50F59625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741177"/>
              </p:ext>
            </p:extLst>
          </p:nvPr>
        </p:nvGraphicFramePr>
        <p:xfrm>
          <a:off x="5424487" y="3254425"/>
          <a:ext cx="233362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725">
                  <a:extLst>
                    <a:ext uri="{9D8B030D-6E8A-4147-A177-3AD203B41FA5}">
                      <a16:colId xmlns:a16="http://schemas.microsoft.com/office/drawing/2014/main" val="3874733852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3667622563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2009153354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4114004114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2295816775"/>
                    </a:ext>
                  </a:extLst>
                </a:gridCol>
              </a:tblGrid>
              <a:tr h="230240"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solidFill>
                      <a:srgbClr val="CBDD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solidFill>
                      <a:srgbClr val="CBDD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solidFill>
                      <a:srgbClr val="CBDD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solidFill>
                      <a:srgbClr val="CBDD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solidFill>
                      <a:srgbClr val="CBDD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846420"/>
                  </a:ext>
                </a:extLst>
              </a:tr>
              <a:tr h="230240"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solidFill>
                      <a:srgbClr val="CBDD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solidFill>
                      <a:srgbClr val="CBDD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solidFill>
                      <a:srgbClr val="CBDD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solidFill>
                      <a:srgbClr val="CBDD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solidFill>
                      <a:srgbClr val="CBDD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266867"/>
                  </a:ext>
                </a:extLst>
              </a:tr>
              <a:tr h="230240"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solidFill>
                      <a:srgbClr val="CBDD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solidFill>
                      <a:srgbClr val="CBDD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solidFill>
                      <a:srgbClr val="CBDD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solidFill>
                      <a:srgbClr val="CBDD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solidFill>
                      <a:srgbClr val="CBDD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098031"/>
                  </a:ext>
                </a:extLst>
              </a:tr>
              <a:tr h="230240"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solidFill>
                      <a:srgbClr val="CBDD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solidFill>
                      <a:srgbClr val="CBDD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solidFill>
                      <a:srgbClr val="CBDD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solidFill>
                      <a:srgbClr val="CBDD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solidFill>
                      <a:srgbClr val="CBDD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544735"/>
                  </a:ext>
                </a:extLst>
              </a:tr>
            </a:tbl>
          </a:graphicData>
        </a:graphic>
      </p:graphicFrame>
      <p:graphicFrame>
        <p:nvGraphicFramePr>
          <p:cNvPr id="15" name="Tabla 11">
            <a:extLst>
              <a:ext uri="{FF2B5EF4-FFF2-40B4-BE49-F238E27FC236}">
                <a16:creationId xmlns:a16="http://schemas.microsoft.com/office/drawing/2014/main" id="{C880A615-CDFD-48DA-9BEC-E309CBABF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49566"/>
              </p:ext>
            </p:extLst>
          </p:nvPr>
        </p:nvGraphicFramePr>
        <p:xfrm>
          <a:off x="8148637" y="3258845"/>
          <a:ext cx="233362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725">
                  <a:extLst>
                    <a:ext uri="{9D8B030D-6E8A-4147-A177-3AD203B41FA5}">
                      <a16:colId xmlns:a16="http://schemas.microsoft.com/office/drawing/2014/main" val="3874733852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3667622563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2009153354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4114004114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2295816775"/>
                    </a:ext>
                  </a:extLst>
                </a:gridCol>
              </a:tblGrid>
              <a:tr h="230240"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solidFill>
                      <a:srgbClr val="CBDD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solidFill>
                      <a:srgbClr val="C8AF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solidFill>
                      <a:srgbClr val="DAE3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solidFill>
                      <a:srgbClr val="FFF2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846420"/>
                  </a:ext>
                </a:extLst>
              </a:tr>
              <a:tr h="230240"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solidFill>
                      <a:srgbClr val="CBDD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solidFill>
                      <a:srgbClr val="C8AF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solidFill>
                      <a:srgbClr val="DAE3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solidFill>
                      <a:srgbClr val="FFF2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266867"/>
                  </a:ext>
                </a:extLst>
              </a:tr>
              <a:tr h="230240"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solidFill>
                      <a:srgbClr val="CBDD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solidFill>
                      <a:srgbClr val="C8AF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solidFill>
                      <a:srgbClr val="DAE3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solidFill>
                      <a:srgbClr val="FFF2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098031"/>
                  </a:ext>
                </a:extLst>
              </a:tr>
              <a:tr h="230240">
                <a:tc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solidFill>
                      <a:srgbClr val="CBDD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solidFill>
                      <a:srgbClr val="C8AF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solidFill>
                      <a:srgbClr val="DAE3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solidFill>
                      <a:srgbClr val="FFF2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544735"/>
                  </a:ext>
                </a:extLst>
              </a:tr>
            </a:tbl>
          </a:graphicData>
        </a:graphic>
      </p:graphicFrame>
      <p:sp>
        <p:nvSpPr>
          <p:cNvPr id="16" name="Google Shape;247;p37">
            <a:extLst>
              <a:ext uri="{FF2B5EF4-FFF2-40B4-BE49-F238E27FC236}">
                <a16:creationId xmlns:a16="http://schemas.microsoft.com/office/drawing/2014/main" id="{269B0399-B9AC-4912-A5AF-FC2E9BB8B8B0}"/>
              </a:ext>
            </a:extLst>
          </p:cNvPr>
          <p:cNvSpPr txBox="1"/>
          <p:nvPr/>
        </p:nvSpPr>
        <p:spPr>
          <a:xfrm>
            <a:off x="4142411" y="1888567"/>
            <a:ext cx="4897775" cy="492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es-CL" sz="2000" dirty="0">
                <a:solidFill>
                  <a:schemeClr val="bg1"/>
                </a:solidFill>
                <a:ea typeface="Raleway"/>
                <a:cs typeface="Raleway"/>
                <a:sym typeface="Raleway"/>
              </a:rPr>
              <a:t>Vector</a:t>
            </a:r>
            <a:endParaRPr sz="2000" b="1" dirty="0">
              <a:solidFill>
                <a:schemeClr val="bg1"/>
              </a:solidFill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47;p37">
            <a:extLst>
              <a:ext uri="{FF2B5EF4-FFF2-40B4-BE49-F238E27FC236}">
                <a16:creationId xmlns:a16="http://schemas.microsoft.com/office/drawing/2014/main" id="{94F4728F-8A86-4933-B9DE-9D7C455C728F}"/>
              </a:ext>
            </a:extLst>
          </p:cNvPr>
          <p:cNvSpPr txBox="1"/>
          <p:nvPr/>
        </p:nvSpPr>
        <p:spPr>
          <a:xfrm>
            <a:off x="5695467" y="2835325"/>
            <a:ext cx="1791661" cy="492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es-CL" sz="2000" dirty="0">
                <a:solidFill>
                  <a:schemeClr val="bg1"/>
                </a:solidFill>
                <a:ea typeface="Raleway"/>
                <a:cs typeface="Raleway"/>
                <a:sym typeface="Raleway"/>
              </a:rPr>
              <a:t>Matrix</a:t>
            </a:r>
            <a:endParaRPr sz="2000" b="1" dirty="0">
              <a:solidFill>
                <a:schemeClr val="bg1"/>
              </a:solidFill>
              <a:ea typeface="Raleway"/>
              <a:cs typeface="Raleway"/>
              <a:sym typeface="Raleway"/>
            </a:endParaRPr>
          </a:p>
        </p:txBody>
      </p:sp>
      <p:sp>
        <p:nvSpPr>
          <p:cNvPr id="18" name="Google Shape;247;p37">
            <a:extLst>
              <a:ext uri="{FF2B5EF4-FFF2-40B4-BE49-F238E27FC236}">
                <a16:creationId xmlns:a16="http://schemas.microsoft.com/office/drawing/2014/main" id="{6FBB67A5-7D1C-4EBE-94C1-B95FE8DF4243}"/>
              </a:ext>
            </a:extLst>
          </p:cNvPr>
          <p:cNvSpPr txBox="1"/>
          <p:nvPr/>
        </p:nvSpPr>
        <p:spPr>
          <a:xfrm>
            <a:off x="8419618" y="2815341"/>
            <a:ext cx="1791661" cy="492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es-CL" sz="2000" dirty="0">
                <a:solidFill>
                  <a:schemeClr val="bg1"/>
                </a:solidFill>
                <a:ea typeface="Raleway"/>
                <a:cs typeface="Raleway"/>
                <a:sym typeface="Raleway"/>
              </a:rPr>
              <a:t>Dataframe</a:t>
            </a:r>
            <a:endParaRPr sz="2000" b="1" dirty="0">
              <a:solidFill>
                <a:schemeClr val="bg1"/>
              </a:solidFill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658265299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Dark Presentation_win32_v2" id="{93B44BEE-AA18-4720-B555-E5F46C5F93FC}" vid="{88E458CA-BB4B-4D24-B4FE-119ECB54A9B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E77570E-71D6-4005-B631-1B00A1197B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009351-EDD4-484E-ACD6-D50CCB13763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DB3C62-858A-4A01-AFEF-21E0BB8CE26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1476</Words>
  <Application>Microsoft Office PowerPoint</Application>
  <PresentationFormat>Panorámica</PresentationFormat>
  <Paragraphs>375</Paragraphs>
  <Slides>32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42" baseType="lpstr">
      <vt:lpstr>Abadi</vt:lpstr>
      <vt:lpstr>Arial</vt:lpstr>
      <vt:lpstr>Arial Black</vt:lpstr>
      <vt:lpstr>Arial Unicode MS</vt:lpstr>
      <vt:lpstr>Calibri</vt:lpstr>
      <vt:lpstr>Consolas</vt:lpstr>
      <vt:lpstr>Posterama</vt:lpstr>
      <vt:lpstr>Posterama Text SemiBold</vt:lpstr>
      <vt:lpstr>Raleway</vt:lpstr>
      <vt:lpstr>Personalizar</vt:lpstr>
      <vt:lpstr>Importación y limpieza de datos</vt:lpstr>
      <vt:lpstr>Agenda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Librerías para análisis de datos</vt:lpstr>
      <vt:lpstr>Presentación de PowerPoint</vt:lpstr>
      <vt:lpstr>Presentación de PowerPoint</vt:lpstr>
      <vt:lpstr>Presentación de PowerPoint</vt:lpstr>
      <vt:lpstr>Importar archivos </vt:lpstr>
      <vt:lpstr>Presentación de PowerPoint</vt:lpstr>
      <vt:lpstr>readr</vt:lpstr>
      <vt:lpstr>readxl</vt:lpstr>
      <vt:lpstr>rio</vt:lpstr>
      <vt:lpstr>rio</vt:lpstr>
      <vt:lpstr>Dataframe</vt:lpstr>
      <vt:lpstr>Importar archivo</vt:lpstr>
      <vt:lpstr>Revisar la data</vt:lpstr>
      <vt:lpstr>Revisar la data</vt:lpstr>
      <vt:lpstr>Limpiar dataframe</vt:lpstr>
      <vt:lpstr>Unificar valores</vt:lpstr>
      <vt:lpstr>Reemplazar valores incoherentes</vt:lpstr>
      <vt:lpstr>Reemplazar valores incoherentes</vt:lpstr>
      <vt:lpstr>Extraer números de texto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2023-09-14T05:46:04Z</dcterms:created>
  <dcterms:modified xsi:type="dcterms:W3CDTF">2024-07-31T14:08:19Z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